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303" r:id="rId8"/>
    <p:sldId id="262" r:id="rId9"/>
    <p:sldId id="263" r:id="rId10"/>
    <p:sldId id="264" r:id="rId11"/>
    <p:sldId id="265" r:id="rId12"/>
    <p:sldId id="266" r:id="rId13"/>
    <p:sldId id="267" r:id="rId14"/>
    <p:sldId id="304" r:id="rId15"/>
    <p:sldId id="268" r:id="rId16"/>
    <p:sldId id="306" r:id="rId17"/>
    <p:sldId id="307" r:id="rId18"/>
    <p:sldId id="308" r:id="rId19"/>
    <p:sldId id="309" r:id="rId20"/>
    <p:sldId id="269" r:id="rId21"/>
    <p:sldId id="274" r:id="rId22"/>
    <p:sldId id="275" r:id="rId23"/>
    <p:sldId id="276" r:id="rId24"/>
    <p:sldId id="285" r:id="rId25"/>
    <p:sldId id="284" r:id="rId26"/>
    <p:sldId id="281" r:id="rId27"/>
    <p:sldId id="280" r:id="rId28"/>
    <p:sldId id="310" r:id="rId29"/>
    <p:sldId id="311" r:id="rId30"/>
    <p:sldId id="312" r:id="rId31"/>
  </p:sldIdLst>
  <p:sldSz cx="12192000" cy="6858000"/>
  <p:notesSz cx="6858000" cy="9144000"/>
  <p:custDataLst>
    <p:tags r:id="rId33"/>
  </p:custDataLst>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94364" autoAdjust="0"/>
  </p:normalViewPr>
  <p:slideViewPr>
    <p:cSldViewPr snapToGrid="0">
      <p:cViewPr varScale="1">
        <p:scale>
          <a:sx n="106" d="100"/>
          <a:sy n="106" d="100"/>
        </p:scale>
        <p:origin x="126" y="2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64FCE6-FC2F-4E11-A297-8485B6C4D9A6}" type="datetimeFigureOut">
              <a:rPr lang="es-CL" smtClean="0"/>
              <a:t>27-04-2021</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A6F12-C7BD-437E-8DCF-D9AC7130C7FD}" type="slidenum">
              <a:rPr lang="es-CL" smtClean="0"/>
              <a:t>‹Nº›</a:t>
            </a:fld>
            <a:endParaRPr lang="es-CL"/>
          </a:p>
        </p:txBody>
      </p:sp>
    </p:spTree>
    <p:extLst>
      <p:ext uri="{BB962C8B-B14F-4D97-AF65-F5344CB8AC3E}">
        <p14:creationId xmlns:p14="http://schemas.microsoft.com/office/powerpoint/2010/main" val="2815556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p:cNvSpPr>
            <a:spLocks noGrp="1"/>
          </p:cNvSpPr>
          <p:nvPr>
            <p:ph type="dt" sz="half" idx="10"/>
          </p:nvPr>
        </p:nvSpPr>
        <p:spPr/>
        <p:txBody>
          <a:bodyPr/>
          <a:lstStyle/>
          <a:p>
            <a:fld id="{0EA506E1-A7DC-42DE-8096-A85EE9274B3A}" type="datetimeFigureOut">
              <a:rPr lang="es-CL" smtClean="0"/>
              <a:t>27-04-2021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EC10B19-9319-4DCB-8128-6521DCDED5EB}" type="slidenum">
              <a:rPr lang="es-CL" smtClean="0"/>
              <a:t>‹Nº›</a:t>
            </a:fld>
            <a:endParaRPr lang="es-CL"/>
          </a:p>
        </p:txBody>
      </p:sp>
    </p:spTree>
    <p:extLst>
      <p:ext uri="{BB962C8B-B14F-4D97-AF65-F5344CB8AC3E}">
        <p14:creationId xmlns:p14="http://schemas.microsoft.com/office/powerpoint/2010/main" val="4214290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0EA506E1-A7DC-42DE-8096-A85EE9274B3A}" type="datetimeFigureOut">
              <a:rPr lang="es-CL" smtClean="0"/>
              <a:t>27-04-2021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EC10B19-9319-4DCB-8128-6521DCDED5EB}" type="slidenum">
              <a:rPr lang="es-CL" smtClean="0"/>
              <a:t>‹Nº›</a:t>
            </a:fld>
            <a:endParaRPr lang="es-CL"/>
          </a:p>
        </p:txBody>
      </p:sp>
    </p:spTree>
    <p:extLst>
      <p:ext uri="{BB962C8B-B14F-4D97-AF65-F5344CB8AC3E}">
        <p14:creationId xmlns:p14="http://schemas.microsoft.com/office/powerpoint/2010/main" val="305895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0EA506E1-A7DC-42DE-8096-A85EE9274B3A}" type="datetimeFigureOut">
              <a:rPr lang="es-CL" smtClean="0"/>
              <a:t>27-04-2021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EC10B19-9319-4DCB-8128-6521DCDED5EB}" type="slidenum">
              <a:rPr lang="es-CL" smtClean="0"/>
              <a:t>‹Nº›</a:t>
            </a:fld>
            <a:endParaRPr lang="es-CL"/>
          </a:p>
        </p:txBody>
      </p:sp>
    </p:spTree>
    <p:extLst>
      <p:ext uri="{BB962C8B-B14F-4D97-AF65-F5344CB8AC3E}">
        <p14:creationId xmlns:p14="http://schemas.microsoft.com/office/powerpoint/2010/main" val="371321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0EA506E1-A7DC-42DE-8096-A85EE9274B3A}" type="datetimeFigureOut">
              <a:rPr lang="es-CL" smtClean="0"/>
              <a:t>27-04-2021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EC10B19-9319-4DCB-8128-6521DCDED5EB}" type="slidenum">
              <a:rPr lang="es-CL" smtClean="0"/>
              <a:t>‹Nº›</a:t>
            </a:fld>
            <a:endParaRPr lang="es-CL"/>
          </a:p>
        </p:txBody>
      </p:sp>
    </p:spTree>
    <p:extLst>
      <p:ext uri="{BB962C8B-B14F-4D97-AF65-F5344CB8AC3E}">
        <p14:creationId xmlns:p14="http://schemas.microsoft.com/office/powerpoint/2010/main" val="4199165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0EA506E1-A7DC-42DE-8096-A85EE9274B3A}" type="datetimeFigureOut">
              <a:rPr lang="es-CL" smtClean="0"/>
              <a:t>27-04-2021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EC10B19-9319-4DCB-8128-6521DCDED5EB}" type="slidenum">
              <a:rPr lang="es-CL" smtClean="0"/>
              <a:t>‹Nº›</a:t>
            </a:fld>
            <a:endParaRPr lang="es-CL"/>
          </a:p>
        </p:txBody>
      </p:sp>
    </p:spTree>
    <p:extLst>
      <p:ext uri="{BB962C8B-B14F-4D97-AF65-F5344CB8AC3E}">
        <p14:creationId xmlns:p14="http://schemas.microsoft.com/office/powerpoint/2010/main" val="249108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0EA506E1-A7DC-42DE-8096-A85EE9274B3A}" type="datetimeFigureOut">
              <a:rPr lang="es-CL" smtClean="0"/>
              <a:t>27-04-2021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EC10B19-9319-4DCB-8128-6521DCDED5EB}" type="slidenum">
              <a:rPr lang="es-CL" smtClean="0"/>
              <a:t>‹Nº›</a:t>
            </a:fld>
            <a:endParaRPr lang="es-CL"/>
          </a:p>
        </p:txBody>
      </p:sp>
    </p:spTree>
    <p:extLst>
      <p:ext uri="{BB962C8B-B14F-4D97-AF65-F5344CB8AC3E}">
        <p14:creationId xmlns:p14="http://schemas.microsoft.com/office/powerpoint/2010/main" val="351742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0EA506E1-A7DC-42DE-8096-A85EE9274B3A}" type="datetimeFigureOut">
              <a:rPr lang="es-CL" smtClean="0"/>
              <a:t>27-04-2021</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DEC10B19-9319-4DCB-8128-6521DCDED5EB}" type="slidenum">
              <a:rPr lang="es-CL" smtClean="0"/>
              <a:t>‹Nº›</a:t>
            </a:fld>
            <a:endParaRPr lang="es-CL"/>
          </a:p>
        </p:txBody>
      </p:sp>
    </p:spTree>
    <p:extLst>
      <p:ext uri="{BB962C8B-B14F-4D97-AF65-F5344CB8AC3E}">
        <p14:creationId xmlns:p14="http://schemas.microsoft.com/office/powerpoint/2010/main" val="87400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0EA506E1-A7DC-42DE-8096-A85EE9274B3A}" type="datetimeFigureOut">
              <a:rPr lang="es-CL" smtClean="0"/>
              <a:t>27-04-2021</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DEC10B19-9319-4DCB-8128-6521DCDED5EB}" type="slidenum">
              <a:rPr lang="es-CL" smtClean="0"/>
              <a:t>‹Nº›</a:t>
            </a:fld>
            <a:endParaRPr lang="es-CL"/>
          </a:p>
        </p:txBody>
      </p:sp>
    </p:spTree>
    <p:extLst>
      <p:ext uri="{BB962C8B-B14F-4D97-AF65-F5344CB8AC3E}">
        <p14:creationId xmlns:p14="http://schemas.microsoft.com/office/powerpoint/2010/main" val="82867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EA506E1-A7DC-42DE-8096-A85EE9274B3A}" type="datetimeFigureOut">
              <a:rPr lang="es-CL" smtClean="0"/>
              <a:t>27-04-2021</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DEC10B19-9319-4DCB-8128-6521DCDED5EB}" type="slidenum">
              <a:rPr lang="es-CL" smtClean="0"/>
              <a:t>‹Nº›</a:t>
            </a:fld>
            <a:endParaRPr lang="es-CL"/>
          </a:p>
        </p:txBody>
      </p:sp>
    </p:spTree>
    <p:extLst>
      <p:ext uri="{BB962C8B-B14F-4D97-AF65-F5344CB8AC3E}">
        <p14:creationId xmlns:p14="http://schemas.microsoft.com/office/powerpoint/2010/main" val="88929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EA506E1-A7DC-42DE-8096-A85EE9274B3A}" type="datetimeFigureOut">
              <a:rPr lang="es-CL" smtClean="0"/>
              <a:t>27-04-2021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EC10B19-9319-4DCB-8128-6521DCDED5EB}" type="slidenum">
              <a:rPr lang="es-CL" smtClean="0"/>
              <a:t>‹Nº›</a:t>
            </a:fld>
            <a:endParaRPr lang="es-CL"/>
          </a:p>
        </p:txBody>
      </p:sp>
    </p:spTree>
    <p:extLst>
      <p:ext uri="{BB962C8B-B14F-4D97-AF65-F5344CB8AC3E}">
        <p14:creationId xmlns:p14="http://schemas.microsoft.com/office/powerpoint/2010/main" val="309637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0EA506E1-A7DC-42DE-8096-A85EE9274B3A}" type="datetimeFigureOut">
              <a:rPr lang="es-CL" smtClean="0"/>
              <a:t>27-04-2021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EC10B19-9319-4DCB-8128-6521DCDED5EB}" type="slidenum">
              <a:rPr lang="es-CL" smtClean="0"/>
              <a:t>‹Nº›</a:t>
            </a:fld>
            <a:endParaRPr lang="es-CL"/>
          </a:p>
        </p:txBody>
      </p:sp>
    </p:spTree>
    <p:extLst>
      <p:ext uri="{BB962C8B-B14F-4D97-AF65-F5344CB8AC3E}">
        <p14:creationId xmlns:p14="http://schemas.microsoft.com/office/powerpoint/2010/main" val="366945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506E1-A7DC-42DE-8096-A85EE9274B3A}" type="datetimeFigureOut">
              <a:rPr lang="es-CL" smtClean="0"/>
              <a:t>27-04-2021</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10B19-9319-4DCB-8128-6521DCDED5EB}" type="slidenum">
              <a:rPr lang="es-CL" smtClean="0"/>
              <a:t>‹Nº›</a:t>
            </a:fld>
            <a:endParaRPr lang="es-CL"/>
          </a:p>
        </p:txBody>
      </p:sp>
    </p:spTree>
    <p:extLst>
      <p:ext uri="{BB962C8B-B14F-4D97-AF65-F5344CB8AC3E}">
        <p14:creationId xmlns:p14="http://schemas.microsoft.com/office/powerpoint/2010/main" val="132753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gif" Type="http://schemas.openxmlformats.org/officeDocument/2006/relationships/image"/><Relationship Id="rId2" Target="../media/image1.png" Type="http://schemas.openxmlformats.org/officeDocument/2006/relationships/image"/><Relationship Id="rId1" Target="../slideLayouts/slideLayout1.xml" Type="http://schemas.openxmlformats.org/officeDocument/2006/relationships/slideLayout"/><Relationship Id="rId4" Target="../media/image3.jpeg" Type="http://schemas.openxmlformats.org/officeDocument/2006/relationships/image"/></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arget="../media/image2.gif" Type="http://schemas.openxmlformats.org/officeDocument/2006/relationships/image"/><Relationship Id="rId2" Target="../media/image1.png" Type="http://schemas.openxmlformats.org/officeDocument/2006/relationships/image"/><Relationship Id="rId1" Target="../slideLayouts/slideLayout1.xml" Type="http://schemas.openxmlformats.org/officeDocument/2006/relationships/slideLayout"/><Relationship Id="rId4" Target="../media/image11.jpeg" Type="http://schemas.openxmlformats.org/officeDocument/2006/relationships/image"/></Relationships>
</file>

<file path=ppt/slides/_rels/slide21.xml.rels><?xml version="1.0" encoding="UTF-8" standalone="yes" ?><Relationships xmlns="http://schemas.openxmlformats.org/package/2006/relationships"><Relationship Id="rId3" Target="../media/image2.gif" Type="http://schemas.openxmlformats.org/officeDocument/2006/relationships/image"/><Relationship Id="rId2" Target="../media/image1.png" Type="http://schemas.openxmlformats.org/officeDocument/2006/relationships/image"/><Relationship Id="rId1" Target="../slideLayouts/slideLayout1.xml" Type="http://schemas.openxmlformats.org/officeDocument/2006/relationships/slideLayout"/><Relationship Id="rId4" Target="../media/image12.jpeg" Type="http://schemas.openxmlformats.org/officeDocument/2006/relationships/image"/></Relationships>
</file>

<file path=ppt/slides/_rels/slide22.xml.rels><?xml version="1.0" encoding="UTF-8" standalone="yes" ?><Relationships xmlns="http://schemas.openxmlformats.org/package/2006/relationships"><Relationship Id="rId3" Target="../media/image2.gif" Type="http://schemas.openxmlformats.org/officeDocument/2006/relationships/image"/><Relationship Id="rId2" Target="../media/image1.png" Type="http://schemas.openxmlformats.org/officeDocument/2006/relationships/image"/><Relationship Id="rId1" Target="../slideLayouts/slideLayout1.xml" Type="http://schemas.openxmlformats.org/officeDocument/2006/relationships/slideLayout"/><Relationship Id="rId4" Target="../media/image13.jpeg" Type="http://schemas.openxmlformats.org/officeDocument/2006/relationships/image"/></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arget="../media/image2.gif" Type="http://schemas.openxmlformats.org/officeDocument/2006/relationships/image"/><Relationship Id="rId2" Target="../media/image1.png" Type="http://schemas.openxmlformats.org/officeDocument/2006/relationships/image"/><Relationship Id="rId1" Target="../slideLayouts/slideLayout1.xml" Type="http://schemas.openxmlformats.org/officeDocument/2006/relationships/slideLayout"/><Relationship Id="rId6" Target="../media/image16.jpeg" Type="http://schemas.openxmlformats.org/officeDocument/2006/relationships/image"/><Relationship Id="rId5" Target="../media/image15.jpeg" Type="http://schemas.openxmlformats.org/officeDocument/2006/relationships/image"/><Relationship Id="rId4" Target="../media/image14.jpeg" Type="http://schemas.openxmlformats.org/officeDocument/2006/relationships/image"/></Relationships>
</file>

<file path=ppt/slides/_rels/slide28.xml.rels><?xml version="1.0" encoding="UTF-8" standalone="yes" ?><Relationships xmlns="http://schemas.openxmlformats.org/package/2006/relationships"><Relationship Id="rId3" Target="../media/image2.gif" Type="http://schemas.openxmlformats.org/officeDocument/2006/relationships/image"/><Relationship Id="rId2" Target="../media/image1.png" Type="http://schemas.openxmlformats.org/officeDocument/2006/relationships/image"/><Relationship Id="rId1" Target="../slideLayouts/slideLayout1.xml" Type="http://schemas.openxmlformats.org/officeDocument/2006/relationships/slideLayout"/><Relationship Id="rId5" Target="../media/image18.jpeg" Type="http://schemas.openxmlformats.org/officeDocument/2006/relationships/image"/><Relationship Id="rId4" Target="../media/image17.jpeg" Type="http://schemas.openxmlformats.org/officeDocument/2006/relationships/image"/></Relationships>
</file>

<file path=ppt/slides/_rels/slide29.xml.rels><?xml version="1.0" encoding="UTF-8" standalone="yes" ?><Relationships xmlns="http://schemas.openxmlformats.org/package/2006/relationships"><Relationship Id="rId3" Target="../media/image2.gif" Type="http://schemas.openxmlformats.org/officeDocument/2006/relationships/image"/><Relationship Id="rId2" Target="../media/image1.png" Type="http://schemas.openxmlformats.org/officeDocument/2006/relationships/image"/><Relationship Id="rId1" Target="../slideLayouts/slideLayout1.xml" Type="http://schemas.openxmlformats.org/officeDocument/2006/relationships/slideLayout"/><Relationship Id="rId5" Target="../media/image20.jpeg" Type="http://schemas.openxmlformats.org/officeDocument/2006/relationships/image"/><Relationship Id="rId4" Target="../media/image19.jpeg" Type="http://schemas.openxmlformats.org/officeDocument/2006/relationships/image"/></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arget="../media/image2.gif" Type="http://schemas.openxmlformats.org/officeDocument/2006/relationships/image"/><Relationship Id="rId2" Target="../media/image1.png" Type="http://schemas.openxmlformats.org/officeDocument/2006/relationships/image"/><Relationship Id="rId1" Target="../slideLayouts/slideLayout1.xml" Type="http://schemas.openxmlformats.org/officeDocument/2006/relationships/slideLayout"/><Relationship Id="rId4" Target="../media/image21.jpeg" Type="http://schemas.openxmlformats.org/officeDocument/2006/relationships/image"/></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arget="../media/image2.gif" Type="http://schemas.openxmlformats.org/officeDocument/2006/relationships/image"/><Relationship Id="rId7" Target="../media/image7.jpeg" Type="http://schemas.openxmlformats.org/officeDocument/2006/relationships/image"/><Relationship Id="rId2" Target="../media/image1.png" Type="http://schemas.openxmlformats.org/officeDocument/2006/relationships/image"/><Relationship Id="rId1" Target="../slideLayouts/slideLayout1.xml" Type="http://schemas.openxmlformats.org/officeDocument/2006/relationships/slideLayout"/><Relationship Id="rId6" Target="../media/image6.jpeg" Type="http://schemas.openxmlformats.org/officeDocument/2006/relationships/image"/><Relationship Id="rId5" Target="../media/image5.jpeg" Type="http://schemas.openxmlformats.org/officeDocument/2006/relationships/image"/><Relationship Id="rId4" Target="../media/image4.jpeg" Type="http://schemas.openxmlformats.org/officeDocument/2006/relationships/image"/></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389016" y="4911633"/>
            <a:ext cx="9144000" cy="1182189"/>
          </a:xfrm>
        </p:spPr>
        <p:txBody>
          <a:bodyPr>
            <a:normAutofit lnSpcReduction="10000"/>
          </a:bodyPr>
          <a:lstStyle/>
          <a:p>
            <a:r>
              <a:rPr lang="es-CL" sz="3600" b="1" dirty="0">
                <a:solidFill>
                  <a:schemeClr val="accent2">
                    <a:lumMod val="50000"/>
                  </a:schemeClr>
                </a:solidFill>
                <a:latin typeface="Lucida Calligraphy" panose="03010101010101010101" pitchFamily="66" charset="0"/>
              </a:rPr>
              <a:t>CUENTA PÚBLICA AÑO 2020</a:t>
            </a:r>
          </a:p>
          <a:p>
            <a:r>
              <a:rPr lang="es-CL" sz="3600" b="1" dirty="0">
                <a:solidFill>
                  <a:schemeClr val="accent2">
                    <a:lumMod val="50000"/>
                  </a:schemeClr>
                </a:solidFill>
                <a:latin typeface="Lucida Calligraphy" panose="03010101010101010101" pitchFamily="66" charset="0"/>
              </a:rPr>
              <a:t>30 de Marzo de 2021</a:t>
            </a:r>
          </a:p>
          <a:p>
            <a:endParaRPr lang="es-CL" dirty="0">
              <a:latin typeface="Lucida Calligraphy" panose="03010101010101010101" pitchFamily="66"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pic>
        <p:nvPicPr>
          <p:cNvPr id="8" name="Imagen 7"/>
          <p:cNvPicPr>
            <a:picLocks noChangeAspect="1"/>
          </p:cNvPicPr>
          <p:nvPr/>
        </p:nvPicPr>
        <p:blipFill>
          <a:blip r:embed="rId4"/>
          <a:stretch>
            <a:fillRect/>
          </a:stretch>
        </p:blipFill>
        <p:spPr>
          <a:xfrm>
            <a:off x="3442387" y="1030287"/>
            <a:ext cx="5037257" cy="3673158"/>
          </a:xfrm>
          <a:prstGeom prst="rect">
            <a:avLst/>
          </a:prstGeom>
          <a:ln>
            <a:noFill/>
          </a:ln>
          <a:effectLst>
            <a:softEdge rad="112500"/>
          </a:effectLst>
        </p:spPr>
      </p:pic>
    </p:spTree>
    <p:extLst>
      <p:ext uri="{BB962C8B-B14F-4D97-AF65-F5344CB8AC3E}">
        <p14:creationId xmlns:p14="http://schemas.microsoft.com/office/powerpoint/2010/main" val="2820040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
        <p:nvSpPr>
          <p:cNvPr id="3" name="Rectángulo 2"/>
          <p:cNvSpPr/>
          <p:nvPr/>
        </p:nvSpPr>
        <p:spPr>
          <a:xfrm>
            <a:off x="772884" y="3243231"/>
            <a:ext cx="10646229" cy="388696"/>
          </a:xfrm>
          <a:prstGeom prst="rect">
            <a:avLst/>
          </a:prstGeom>
        </p:spPr>
        <p:txBody>
          <a:bodyPr wrap="square">
            <a:spAutoFit/>
          </a:bodyPr>
          <a:lstStyle/>
          <a:p>
            <a:pPr algn="just">
              <a:lnSpc>
                <a:spcPct val="107000"/>
              </a:lnSpc>
              <a:spcAft>
                <a:spcPts val="0"/>
              </a:spcAft>
            </a:pPr>
            <a:r>
              <a:rPr lang="es-CL" dirty="0">
                <a:solidFill>
                  <a:srgbClr val="000000"/>
                </a:solidFill>
                <a:latin typeface="Calibri" panose="020F0502020204030204" pitchFamily="34" charset="0"/>
                <a:ea typeface="Calibri" panose="020F0502020204030204" pitchFamily="34" charset="0"/>
              </a:rPr>
              <a:t> </a:t>
            </a:r>
            <a:endParaRPr lang="es-CL" dirty="0">
              <a:latin typeface="Calibri" panose="020F0502020204030204" pitchFamily="34" charset="0"/>
              <a:ea typeface="Calibri" panose="020F0502020204030204" pitchFamily="34" charset="0"/>
            </a:endParaRPr>
          </a:p>
        </p:txBody>
      </p:sp>
      <p:sp>
        <p:nvSpPr>
          <p:cNvPr id="5" name="CuadroTexto 4"/>
          <p:cNvSpPr txBox="1"/>
          <p:nvPr/>
        </p:nvSpPr>
        <p:spPr>
          <a:xfrm>
            <a:off x="772884" y="1959428"/>
            <a:ext cx="10800807" cy="4524315"/>
          </a:xfrm>
          <a:prstGeom prst="rect">
            <a:avLst/>
          </a:prstGeom>
          <a:noFill/>
        </p:spPr>
        <p:txBody>
          <a:bodyPr wrap="square" rtlCol="0">
            <a:spAutoFit/>
          </a:bodyPr>
          <a:lstStyle/>
          <a:p>
            <a:r>
              <a:rPr lang="es-CL" dirty="0"/>
              <a:t>Se organiza fecha para entrega de textos escolares a los apoderados de los estudiantes de </a:t>
            </a:r>
            <a:r>
              <a:rPr lang="es-CL" dirty="0" err="1"/>
              <a:t>prekinder</a:t>
            </a:r>
            <a:r>
              <a:rPr lang="es-CL" dirty="0"/>
              <a:t> a 8vo básico.</a:t>
            </a:r>
          </a:p>
          <a:p>
            <a:endParaRPr lang="es-CL" dirty="0"/>
          </a:p>
          <a:p>
            <a:r>
              <a:rPr lang="es-CL" dirty="0"/>
              <a:t>Se organiza coordinaciones con diferentes docentes por video llamadas.</a:t>
            </a:r>
          </a:p>
          <a:p>
            <a:endParaRPr lang="es-CL" dirty="0"/>
          </a:p>
          <a:p>
            <a:r>
              <a:rPr lang="es-CL" dirty="0"/>
              <a:t>Como encargada el sistema de admisión escolar (SAE), organizo y socializo la información.</a:t>
            </a:r>
          </a:p>
          <a:p>
            <a:r>
              <a:rPr lang="es-CL" dirty="0"/>
              <a:t>La jefa de UTP, se coordina con los departamentos de Lenguaje y artes, para proponerles idea de concursos, quienes </a:t>
            </a:r>
            <a:r>
              <a:rPr lang="es-CL" dirty="0" err="1"/>
              <a:t>recepcionan</a:t>
            </a:r>
            <a:r>
              <a:rPr lang="es-CL" dirty="0"/>
              <a:t> gustosos.  En el Departamento de Lenguaje se da ejecución al concurso “Crea tu cuento en cuarentena” y en el de ates, la confección de un tapa boca.</a:t>
            </a:r>
          </a:p>
          <a:p>
            <a:endParaRPr lang="es-CL" dirty="0"/>
          </a:p>
          <a:p>
            <a:r>
              <a:rPr lang="es-CL" dirty="0"/>
              <a:t>Se le solicita al encargado de la biblioteca CRA, Marcelo Romero y Karen Montenegro, la elección de libros, según necesidad de nuestros estudiantes y docentes, los que llegarán para la biblioteca del colegio.</a:t>
            </a:r>
          </a:p>
          <a:p>
            <a:endParaRPr lang="es-CL" dirty="0"/>
          </a:p>
          <a:p>
            <a:r>
              <a:rPr lang="es-CL" dirty="0"/>
              <a:t>Se realiza durante todo el año, monitoreo de las acciones del PME</a:t>
            </a:r>
          </a:p>
          <a:p>
            <a:endParaRPr lang="es-CL" dirty="0"/>
          </a:p>
          <a:p>
            <a:r>
              <a:rPr lang="es-CL" dirty="0"/>
              <a:t>Participación en Charla “Técnicas para el desarrollo del pensamiento en el marco del decreto 67”.</a:t>
            </a:r>
          </a:p>
          <a:p>
            <a:endParaRPr lang="es-CL" dirty="0"/>
          </a:p>
        </p:txBody>
      </p:sp>
    </p:spTree>
    <p:extLst>
      <p:ext uri="{BB962C8B-B14F-4D97-AF65-F5344CB8AC3E}">
        <p14:creationId xmlns:p14="http://schemas.microsoft.com/office/powerpoint/2010/main" val="419033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
        <p:nvSpPr>
          <p:cNvPr id="5" name="CuadroTexto 4"/>
          <p:cNvSpPr txBox="1"/>
          <p:nvPr/>
        </p:nvSpPr>
        <p:spPr>
          <a:xfrm>
            <a:off x="836023" y="1920240"/>
            <a:ext cx="10737668" cy="4247317"/>
          </a:xfrm>
          <a:prstGeom prst="rect">
            <a:avLst/>
          </a:prstGeom>
          <a:noFill/>
        </p:spPr>
        <p:txBody>
          <a:bodyPr wrap="square" rtlCol="0">
            <a:spAutoFit/>
          </a:bodyPr>
          <a:lstStyle/>
          <a:p>
            <a:r>
              <a:rPr lang="es-CL" dirty="0"/>
              <a:t>Participación en conferencia online del CPEIP “Estrategias para fomentar el bienestar docente a nivel personal”.  </a:t>
            </a:r>
          </a:p>
          <a:p>
            <a:endParaRPr lang="es-CL" dirty="0"/>
          </a:p>
          <a:p>
            <a:r>
              <a:rPr lang="es-CL" dirty="0"/>
              <a:t>Participación en conferencia online del CPEIP “Estrategias para impulsar los aprendizajes a distancia, a través, del uso de las tecnologías de la información y comunicación”.  </a:t>
            </a:r>
          </a:p>
          <a:p>
            <a:endParaRPr lang="es-CL" dirty="0"/>
          </a:p>
          <a:p>
            <a:endParaRPr lang="es-CL" dirty="0"/>
          </a:p>
          <a:p>
            <a:r>
              <a:rPr lang="es-CL" dirty="0"/>
              <a:t>Se trabaja con los profesores jefes, listado de estudiantes que no se conectan a las clases y/o que no envían sus guías de aprendizaje. Se solicita conversar con los apoderados.</a:t>
            </a:r>
          </a:p>
          <a:p>
            <a:endParaRPr lang="es-CL" dirty="0"/>
          </a:p>
          <a:p>
            <a:r>
              <a:rPr lang="es-CL" dirty="0"/>
              <a:t>Se realizan variadas Capacitación, como web-</a:t>
            </a:r>
            <a:r>
              <a:rPr lang="es-CL" dirty="0" err="1"/>
              <a:t>class</a:t>
            </a:r>
            <a:r>
              <a:rPr lang="es-CL" dirty="0"/>
              <a:t>, Programa “Leo Primero”, “Priorización de contenidos”, “Implementación del currículum transitorio”, Evaluación formativa en tiempos de pandemia”.</a:t>
            </a:r>
          </a:p>
          <a:p>
            <a:endParaRPr lang="es-CL" dirty="0"/>
          </a:p>
          <a:p>
            <a:r>
              <a:rPr lang="es-CL" dirty="0"/>
              <a:t>Se crea un Blog por curso, sitio web con formato de bitácora o diario personal, donde se publican contenidos, los que suelen actualizarse de manera frecuente y exhibirse en orden cronológico, de esta manera se canalizó la revisión de las guías de aprendizaje, así como la comunicación entre docentes, apoderados y estudiantes.</a:t>
            </a:r>
          </a:p>
        </p:txBody>
      </p:sp>
    </p:spTree>
    <p:extLst>
      <p:ext uri="{BB962C8B-B14F-4D97-AF65-F5344CB8AC3E}">
        <p14:creationId xmlns:p14="http://schemas.microsoft.com/office/powerpoint/2010/main" val="1480706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
        <p:nvSpPr>
          <p:cNvPr id="8" name="CuadroTexto 7"/>
          <p:cNvSpPr txBox="1"/>
          <p:nvPr/>
        </p:nvSpPr>
        <p:spPr>
          <a:xfrm>
            <a:off x="799010" y="1907178"/>
            <a:ext cx="10593977" cy="369332"/>
          </a:xfrm>
          <a:prstGeom prst="rect">
            <a:avLst/>
          </a:prstGeom>
          <a:noFill/>
        </p:spPr>
        <p:txBody>
          <a:bodyPr wrap="square" rtlCol="0">
            <a:spAutoFit/>
          </a:bodyPr>
          <a:lstStyle/>
          <a:p>
            <a:r>
              <a:rPr lang="es-CL" dirty="0"/>
              <a:t> </a:t>
            </a:r>
          </a:p>
        </p:txBody>
      </p:sp>
      <p:sp>
        <p:nvSpPr>
          <p:cNvPr id="3" name="CuadroTexto 2"/>
          <p:cNvSpPr txBox="1"/>
          <p:nvPr/>
        </p:nvSpPr>
        <p:spPr>
          <a:xfrm>
            <a:off x="422094" y="1907178"/>
            <a:ext cx="11282226" cy="4801314"/>
          </a:xfrm>
          <a:prstGeom prst="rect">
            <a:avLst/>
          </a:prstGeom>
          <a:noFill/>
        </p:spPr>
        <p:txBody>
          <a:bodyPr wrap="square" rtlCol="0">
            <a:spAutoFit/>
          </a:bodyPr>
          <a:lstStyle/>
          <a:p>
            <a:r>
              <a:rPr lang="es-CL" dirty="0"/>
              <a:t>Se adecúa pauta de acompañamiento docente, para clases virtuales.</a:t>
            </a:r>
          </a:p>
          <a:p>
            <a:endParaRPr lang="es-CL" dirty="0"/>
          </a:p>
          <a:p>
            <a:r>
              <a:rPr lang="es-CL" dirty="0"/>
              <a:t>Se presenta en google drive, matriz para los docentes con el plan de los objetivos de aprendizaje priorizados.</a:t>
            </a:r>
          </a:p>
          <a:p>
            <a:endParaRPr lang="es-CL" dirty="0"/>
          </a:p>
          <a:p>
            <a:r>
              <a:rPr lang="es-CL" dirty="0"/>
              <a:t>Se continúa con la organización de la tabla de reunión de apoderados</a:t>
            </a:r>
          </a:p>
          <a:p>
            <a:endParaRPr lang="es-CL" dirty="0"/>
          </a:p>
          <a:p>
            <a:r>
              <a:rPr lang="es-CL" dirty="0"/>
              <a:t>Participación en curso del sistema de admisión escolar (SAE)</a:t>
            </a:r>
          </a:p>
          <a:p>
            <a:endParaRPr lang="es-CL" dirty="0"/>
          </a:p>
          <a:p>
            <a:r>
              <a:rPr lang="es-CL" dirty="0"/>
              <a:t>Participación en taller de autocuidado: “¿cómo nos cuidamos con el teletrabajo?”</a:t>
            </a:r>
          </a:p>
          <a:p>
            <a:endParaRPr lang="es-CL" dirty="0"/>
          </a:p>
          <a:p>
            <a:r>
              <a:rPr lang="es-CL" dirty="0"/>
              <a:t>Participación en conferencia online del CPEIP “cómo desarrollar competencias socioemocionales que promuevan relaciones positivas en los centros escolares”. </a:t>
            </a:r>
          </a:p>
          <a:p>
            <a:endParaRPr lang="es-CL" dirty="0"/>
          </a:p>
          <a:p>
            <a:r>
              <a:rPr lang="es-CL" dirty="0"/>
              <a:t>Se crea un espacio para que los docentes puedan terminar de revisar los trabajos enviados de manera atrasada, así como también nuevas fechas para que los estudiantes hagan entrega de sus trabajos fuera de plazo.</a:t>
            </a:r>
          </a:p>
          <a:p>
            <a:endParaRPr lang="es-CL" dirty="0"/>
          </a:p>
          <a:p>
            <a:endParaRPr lang="es-CL" dirty="0"/>
          </a:p>
        </p:txBody>
      </p:sp>
    </p:spTree>
    <p:extLst>
      <p:ext uri="{BB962C8B-B14F-4D97-AF65-F5344CB8AC3E}">
        <p14:creationId xmlns:p14="http://schemas.microsoft.com/office/powerpoint/2010/main" val="974477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288869" y="1597251"/>
            <a:ext cx="9144000" cy="3484199"/>
          </a:xfrm>
        </p:spPr>
        <p:txBody>
          <a:bodyPr/>
          <a:lstStyle/>
          <a:p>
            <a:endParaRPr lang="es-CL" dirty="0"/>
          </a:p>
          <a:p>
            <a:endParaRPr lang="es-CL" dirty="0"/>
          </a:p>
          <a:p>
            <a:endParaRPr lang="es-CL" dirty="0"/>
          </a:p>
          <a:p>
            <a:endParaRPr lang="es-CL" dirty="0"/>
          </a:p>
          <a:p>
            <a:endParaRPr lang="es-CL" dirty="0"/>
          </a:p>
          <a:p>
            <a:endParaRPr lang="es-CL" dirty="0"/>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
        <p:nvSpPr>
          <p:cNvPr id="9" name="Rectángulo 8"/>
          <p:cNvSpPr/>
          <p:nvPr/>
        </p:nvSpPr>
        <p:spPr>
          <a:xfrm>
            <a:off x="1476103" y="1938359"/>
            <a:ext cx="8595360" cy="1410643"/>
          </a:xfrm>
          <a:prstGeom prst="rect">
            <a:avLst/>
          </a:prstGeom>
        </p:spPr>
        <p:txBody>
          <a:bodyPr wrap="square">
            <a:spAutoFit/>
          </a:bodyPr>
          <a:lstStyle/>
          <a:p>
            <a:pPr algn="just">
              <a:lnSpc>
                <a:spcPct val="115000"/>
              </a:lnSpc>
              <a:spcAft>
                <a:spcPts val="1000"/>
              </a:spcAft>
            </a:pPr>
            <a:endParaRPr lang="es-CL" sz="2000" dirty="0">
              <a:latin typeface="Calibri Light" panose="020F030202020403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es-CL" sz="2000" dirty="0">
              <a:effectLst/>
              <a:latin typeface="Calibri Light" panose="020F0302020204030204" pitchFamily="34" charset="0"/>
              <a:ea typeface="Times New Roman" panose="02020603050405020304" pitchFamily="18" charset="0"/>
              <a:cs typeface="Arial" panose="020B0604020202020204" pitchFamily="34" charset="0"/>
            </a:endParaRPr>
          </a:p>
          <a:p>
            <a:pPr algn="just">
              <a:lnSpc>
                <a:spcPct val="115000"/>
              </a:lnSpc>
              <a:spcAft>
                <a:spcPts val="1000"/>
              </a:spcAft>
            </a:pPr>
            <a:endParaRPr lang="es-CL" sz="2000" dirty="0">
              <a:effectLst/>
              <a:latin typeface="Times New Roman" panose="02020603050405020304" pitchFamily="18" charset="0"/>
              <a:ea typeface="Times New Roman" panose="02020603050405020304" pitchFamily="18" charset="0"/>
            </a:endParaRPr>
          </a:p>
        </p:txBody>
      </p:sp>
      <p:sp>
        <p:nvSpPr>
          <p:cNvPr id="5" name="CuadroTexto 4"/>
          <p:cNvSpPr txBox="1"/>
          <p:nvPr/>
        </p:nvSpPr>
        <p:spPr>
          <a:xfrm>
            <a:off x="666206" y="2063931"/>
            <a:ext cx="10776857" cy="4524315"/>
          </a:xfrm>
          <a:prstGeom prst="rect">
            <a:avLst/>
          </a:prstGeom>
          <a:noFill/>
        </p:spPr>
        <p:txBody>
          <a:bodyPr wrap="square" rtlCol="0">
            <a:spAutoFit/>
          </a:bodyPr>
          <a:lstStyle/>
          <a:p>
            <a:r>
              <a:rPr lang="es-CL"/>
              <a:t>Organización de apoyo con plataforma Flipp para 3ero y 4to básico</a:t>
            </a:r>
          </a:p>
          <a:p>
            <a:endParaRPr lang="es-CL"/>
          </a:p>
          <a:p>
            <a:r>
              <a:rPr lang="es-CL"/>
              <a:t>Participación en curso de formación “Aprendizaje Basado en Proyectos (Chile)” de 40 horas, realizada desde el 6 de julio al 6 de octubre de 2020.</a:t>
            </a:r>
          </a:p>
          <a:p>
            <a:endParaRPr lang="es-CL"/>
          </a:p>
          <a:p>
            <a:r>
              <a:rPr lang="es-CL"/>
              <a:t>Se lleva a cabo el Acto nuevo lector, de manera virtual, actividad que se enmarca dentro de los proyectos por departamentos, en este caso, en el departamento de Lenguaje.</a:t>
            </a:r>
          </a:p>
          <a:p>
            <a:endParaRPr lang="es-CL"/>
          </a:p>
          <a:p>
            <a:r>
              <a:rPr lang="es-CL"/>
              <a:t>Se decide que para el siguiente año 2021, no se solicitarán lista de útiles, sino que a medida que el docente vaya requiriendo, según trabajo pedagógico planificado.</a:t>
            </a:r>
          </a:p>
          <a:p>
            <a:endParaRPr lang="es-CL"/>
          </a:p>
          <a:p>
            <a:r>
              <a:rPr lang="es-CL"/>
              <a:t>Se evalúa positivamente el taller de apoyo socioemocional dirigido por el psicólogo Esteban Radrigan, con la colaboración de la coordinadora de Pastoral Marlene Aravena, en la asignatura de Orientación, como apoyo a los estudiantes y profesor(a) jefe.  Se planifica continuar con este taller para el 2021, siendo la tercera versión de éste.</a:t>
            </a:r>
          </a:p>
          <a:p>
            <a:endParaRPr lang="es-CL"/>
          </a:p>
        </p:txBody>
      </p:sp>
    </p:spTree>
    <p:extLst>
      <p:ext uri="{BB962C8B-B14F-4D97-AF65-F5344CB8AC3E}">
        <p14:creationId xmlns:p14="http://schemas.microsoft.com/office/powerpoint/2010/main" val="709551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288869" y="1597251"/>
            <a:ext cx="9144000" cy="3484199"/>
          </a:xfrm>
        </p:spPr>
        <p:txBody>
          <a:bodyPr/>
          <a:lstStyle/>
          <a:p>
            <a:endParaRPr lang="es-CL" dirty="0"/>
          </a:p>
          <a:p>
            <a:endParaRPr lang="es-CL" dirty="0"/>
          </a:p>
          <a:p>
            <a:endParaRPr lang="es-CL" dirty="0"/>
          </a:p>
          <a:p>
            <a:endParaRPr lang="es-CL" dirty="0"/>
          </a:p>
          <a:p>
            <a:endParaRPr lang="es-CL" dirty="0"/>
          </a:p>
          <a:p>
            <a:endParaRPr lang="es-CL" dirty="0"/>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
        <p:nvSpPr>
          <p:cNvPr id="9" name="Rectángulo 8"/>
          <p:cNvSpPr/>
          <p:nvPr/>
        </p:nvSpPr>
        <p:spPr>
          <a:xfrm>
            <a:off x="1476103" y="1938359"/>
            <a:ext cx="8595360" cy="1410643"/>
          </a:xfrm>
          <a:prstGeom prst="rect">
            <a:avLst/>
          </a:prstGeom>
        </p:spPr>
        <p:txBody>
          <a:bodyPr wrap="square">
            <a:spAutoFit/>
          </a:bodyPr>
          <a:lstStyle/>
          <a:p>
            <a:pPr algn="just">
              <a:lnSpc>
                <a:spcPct val="115000"/>
              </a:lnSpc>
              <a:spcAft>
                <a:spcPts val="1000"/>
              </a:spcAft>
            </a:pPr>
            <a:endParaRPr lang="es-CL" sz="2000" dirty="0">
              <a:latin typeface="Calibri Light" panose="020F030202020403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es-CL" sz="2000" dirty="0">
              <a:effectLst/>
              <a:latin typeface="Calibri Light" panose="020F0302020204030204" pitchFamily="34" charset="0"/>
              <a:ea typeface="Times New Roman" panose="02020603050405020304" pitchFamily="18" charset="0"/>
              <a:cs typeface="Arial" panose="020B0604020202020204" pitchFamily="34" charset="0"/>
            </a:endParaRPr>
          </a:p>
          <a:p>
            <a:pPr algn="just">
              <a:lnSpc>
                <a:spcPct val="115000"/>
              </a:lnSpc>
              <a:spcAft>
                <a:spcPts val="1000"/>
              </a:spcAft>
            </a:pPr>
            <a:endParaRPr lang="es-CL" sz="2000" dirty="0">
              <a:effectLst/>
              <a:latin typeface="Times New Roman" panose="02020603050405020304" pitchFamily="18" charset="0"/>
              <a:ea typeface="Times New Roman" panose="02020603050405020304" pitchFamily="18" charset="0"/>
            </a:endParaRPr>
          </a:p>
        </p:txBody>
      </p:sp>
      <p:sp>
        <p:nvSpPr>
          <p:cNvPr id="5" name="CuadroTexto 4"/>
          <p:cNvSpPr txBox="1"/>
          <p:nvPr/>
        </p:nvSpPr>
        <p:spPr>
          <a:xfrm>
            <a:off x="822960" y="1737360"/>
            <a:ext cx="10933611" cy="646331"/>
          </a:xfrm>
          <a:prstGeom prst="rect">
            <a:avLst/>
          </a:prstGeom>
          <a:noFill/>
        </p:spPr>
        <p:txBody>
          <a:bodyPr wrap="square" rtlCol="0">
            <a:spAutoFit/>
          </a:bodyPr>
          <a:lstStyle/>
          <a:p>
            <a:endParaRPr lang="es-CL" dirty="0"/>
          </a:p>
          <a:p>
            <a:r>
              <a:rPr lang="es-CL" dirty="0"/>
              <a:t> </a:t>
            </a:r>
          </a:p>
        </p:txBody>
      </p:sp>
      <p:sp>
        <p:nvSpPr>
          <p:cNvPr id="7" name="CuadroTexto 6"/>
          <p:cNvSpPr txBox="1"/>
          <p:nvPr/>
        </p:nvSpPr>
        <p:spPr>
          <a:xfrm>
            <a:off x="1476103" y="2233749"/>
            <a:ext cx="9496697" cy="2862322"/>
          </a:xfrm>
          <a:prstGeom prst="rect">
            <a:avLst/>
          </a:prstGeom>
          <a:noFill/>
        </p:spPr>
        <p:txBody>
          <a:bodyPr wrap="square" rtlCol="0">
            <a:spAutoFit/>
          </a:bodyPr>
          <a:lstStyle/>
          <a:p>
            <a:r>
              <a:rPr lang="es-CL"/>
              <a:t>Para finalizar el año escolar, se agendan las actividades de tipo administrativas como la creación de las planificaciones 2021 en todas las asignaturas.</a:t>
            </a:r>
          </a:p>
          <a:p>
            <a:endParaRPr lang="es-CL"/>
          </a:p>
          <a:p>
            <a:r>
              <a:rPr lang="es-CL"/>
              <a:t>Se realiza un taller en consejo e profesores con todos los docentes, acerca del ABP (Aprendizaje Basado en Proyectos), ya que, el año 2021 se trabajará con esta modalidad.</a:t>
            </a:r>
          </a:p>
          <a:p>
            <a:endParaRPr lang="es-CL"/>
          </a:p>
          <a:p>
            <a:r>
              <a:rPr lang="es-CL"/>
              <a:t>Revisión de todas las calificaciones en todos los cursos y todas las asignaturas, así como la revisión de las actas de calificación.</a:t>
            </a:r>
          </a:p>
          <a:p>
            <a:endParaRPr lang="es-CL"/>
          </a:p>
          <a:p>
            <a:endParaRPr lang="es-CL" dirty="0"/>
          </a:p>
        </p:txBody>
      </p:sp>
    </p:spTree>
    <p:extLst>
      <p:ext uri="{BB962C8B-B14F-4D97-AF65-F5344CB8AC3E}">
        <p14:creationId xmlns:p14="http://schemas.microsoft.com/office/powerpoint/2010/main" val="13930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658983" y="1097280"/>
            <a:ext cx="9144000" cy="5120640"/>
          </a:xfrm>
        </p:spPr>
        <p:txBody>
          <a:bodyPr>
            <a:normAutofit/>
          </a:bodyPr>
          <a:lstStyle/>
          <a:p>
            <a:r>
              <a:rPr lang="es-CL" b="1" dirty="0">
                <a:solidFill>
                  <a:schemeClr val="accent2">
                    <a:lumMod val="50000"/>
                  </a:schemeClr>
                </a:solidFill>
                <a:latin typeface="Lucida Handwriting" panose="03010101010101010101" pitchFamily="66" charset="0"/>
              </a:rPr>
              <a:t>PROGRAMA DE INTEGRACIÓN ESCOLAR</a:t>
            </a:r>
          </a:p>
          <a:p>
            <a:r>
              <a:rPr lang="es-CL" b="1" dirty="0">
                <a:solidFill>
                  <a:schemeClr val="accent2">
                    <a:lumMod val="50000"/>
                  </a:schemeClr>
                </a:solidFill>
                <a:latin typeface="Lucida Handwriting" panose="03010101010101010101" pitchFamily="66" charset="0"/>
              </a:rPr>
              <a:t>PIE</a:t>
            </a:r>
          </a:p>
          <a:p>
            <a:r>
              <a:rPr lang="es-CL" b="1" dirty="0">
                <a:solidFill>
                  <a:schemeClr val="accent2">
                    <a:lumMod val="50000"/>
                  </a:schemeClr>
                </a:solidFill>
                <a:latin typeface="Lucida Handwriting" panose="03010101010101010101" pitchFamily="66" charset="0"/>
              </a:rPr>
              <a:t>(implementada a través del DS Nº 170/09)</a:t>
            </a:r>
          </a:p>
          <a:p>
            <a:pPr algn="just"/>
            <a:r>
              <a:rPr lang="es-CL" b="1" dirty="0"/>
              <a:t>El PIE</a:t>
            </a:r>
            <a:r>
              <a:rPr lang="es-CL" dirty="0"/>
              <a:t> es una herramienta que tiene una data de 8 años formalmente implementada en nuestro establecimiento.  Su propósito es contribuir al mejoramiento continuo de la calidad de la educación, favoreciendo  la  presencia en la sala de clases, la participación y el logro de los objetivos de aprendizaje de todos los estudiantes; especialmente de aquellos que presentan Necesidades Educativas Especiales (NEE). </a:t>
            </a:r>
          </a:p>
          <a:p>
            <a:pPr algn="just"/>
            <a:r>
              <a:rPr lang="es-CL" dirty="0"/>
              <a:t>Durante el año 2020 nos encontramos en un escenario educativo totalmente diferente el cual nos obligó a reestructurar nuestras estrategias e incrementar los apoyos hacia los alumnos y en especial a la familia que fue un pilar fundamental en el proceso educativo.</a:t>
            </a:r>
          </a:p>
          <a:p>
            <a:pPr indent="449580" algn="just">
              <a:lnSpc>
                <a:spcPct val="115000"/>
              </a:lnSpc>
              <a:spcAft>
                <a:spcPts val="1000"/>
              </a:spcAft>
            </a:pPr>
            <a:endParaRPr lang="es-CL" dirty="0">
              <a:solidFill>
                <a:schemeClr val="accent2">
                  <a:lumMod val="50000"/>
                </a:schemeClr>
              </a:solidFill>
              <a:latin typeface="Lucida Handwriting" panose="03010101010101010101" pitchFamily="66" charset="0"/>
            </a:endParaRPr>
          </a:p>
          <a:p>
            <a:endParaRPr lang="es-CL" b="1" dirty="0">
              <a:solidFill>
                <a:schemeClr val="accent2">
                  <a:lumMod val="50000"/>
                </a:schemeClr>
              </a:solidFill>
              <a:latin typeface="Lucida Handwriting" panose="03010101010101010101" pitchFamily="66"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Tree>
    <p:extLst>
      <p:ext uri="{BB962C8B-B14F-4D97-AF65-F5344CB8AC3E}">
        <p14:creationId xmlns:p14="http://schemas.microsoft.com/office/powerpoint/2010/main" val="3425674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875211" y="1449976"/>
            <a:ext cx="9927772" cy="4767944"/>
          </a:xfrm>
        </p:spPr>
        <p:txBody>
          <a:bodyPr>
            <a:normAutofit/>
          </a:bodyPr>
          <a:lstStyle/>
          <a:p>
            <a:pPr algn="just"/>
            <a:r>
              <a:rPr lang="es-CL" dirty="0"/>
              <a:t>Si bien en forma sistemática existen acciones que  se llevan a cabo año tras año; el año recién pasado nos enfrentamos a nuevos desafíos para dar respuesta a la contingencia que vivimos y poder mantener el lazo con nuestros niños.</a:t>
            </a:r>
          </a:p>
          <a:p>
            <a:pPr algn="just"/>
            <a:endParaRPr lang="es-CL" dirty="0"/>
          </a:p>
          <a:p>
            <a:endParaRPr lang="es-CL" b="1" dirty="0">
              <a:solidFill>
                <a:schemeClr val="accent2">
                  <a:lumMod val="50000"/>
                </a:schemeClr>
              </a:solidFill>
              <a:latin typeface="Lucida Handwriting" panose="03010101010101010101" pitchFamily="66"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graphicFrame>
        <p:nvGraphicFramePr>
          <p:cNvPr id="5" name="Tabla 4"/>
          <p:cNvGraphicFramePr>
            <a:graphicFrameLocks noGrp="1"/>
          </p:cNvGraphicFramePr>
          <p:nvPr>
            <p:extLst>
              <p:ext uri="{D42A27DB-BD31-4B8C-83A1-F6EECF244321}">
                <p14:modId xmlns:p14="http://schemas.microsoft.com/office/powerpoint/2010/main" val="4093662921"/>
              </p:ext>
            </p:extLst>
          </p:nvPr>
        </p:nvGraphicFramePr>
        <p:xfrm>
          <a:off x="992777" y="3213463"/>
          <a:ext cx="9640389" cy="2573383"/>
        </p:xfrm>
        <a:graphic>
          <a:graphicData uri="http://schemas.openxmlformats.org/drawingml/2006/table">
            <a:tbl>
              <a:tblPr firstRow="1" firstCol="1" bandRow="1"/>
              <a:tblGrid>
                <a:gridCol w="1867989">
                  <a:extLst>
                    <a:ext uri="{9D8B030D-6E8A-4147-A177-3AD203B41FA5}">
                      <a16:colId xmlns:a16="http://schemas.microsoft.com/office/drawing/2014/main" val="2459653139"/>
                    </a:ext>
                  </a:extLst>
                </a:gridCol>
                <a:gridCol w="7772400">
                  <a:extLst>
                    <a:ext uri="{9D8B030D-6E8A-4147-A177-3AD203B41FA5}">
                      <a16:colId xmlns:a16="http://schemas.microsoft.com/office/drawing/2014/main" val="2153211639"/>
                    </a:ext>
                  </a:extLst>
                </a:gridCol>
              </a:tblGrid>
              <a:tr h="321673">
                <a:tc>
                  <a:txBody>
                    <a:bodyPr/>
                    <a:lstStyle/>
                    <a:p>
                      <a:pPr>
                        <a:lnSpc>
                          <a:spcPct val="115000"/>
                        </a:lnSpc>
                        <a:spcAft>
                          <a:spcPts val="0"/>
                        </a:spcAft>
                      </a:pPr>
                      <a:r>
                        <a:rPr lang="es-CL" sz="1800">
                          <a:effectLst/>
                          <a:latin typeface="Arial" panose="020B0604020202020204" pitchFamily="34" charset="0"/>
                          <a:ea typeface="Calibri" panose="020F0502020204030204" pitchFamily="34" charset="0"/>
                          <a:cs typeface="Times New Roman" panose="02020603050405020304" pitchFamily="18" charset="0"/>
                        </a:rPr>
                        <a:t>AREA</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L" sz="1800">
                          <a:effectLst/>
                          <a:latin typeface="Arial" panose="020B0604020202020204" pitchFamily="34" charset="0"/>
                          <a:ea typeface="Calibri" panose="020F0502020204030204" pitchFamily="34" charset="0"/>
                          <a:cs typeface="Times New Roman" panose="02020603050405020304" pitchFamily="18" charset="0"/>
                        </a:rPr>
                        <a:t>ACCIÓN / ESTRATEGIA</a:t>
                      </a:r>
                      <a:endParaRPr lang="es-C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0668960"/>
                  </a:ext>
                </a:extLst>
              </a:tr>
              <a:tr h="2251710">
                <a:tc>
                  <a:txBody>
                    <a:bodyPr/>
                    <a:lstStyle/>
                    <a:p>
                      <a:pPr>
                        <a:lnSpc>
                          <a:spcPct val="115000"/>
                        </a:lnSpc>
                        <a:spcAft>
                          <a:spcPts val="0"/>
                        </a:spcAft>
                      </a:pPr>
                      <a:r>
                        <a:rPr lang="es-CL" sz="1800" dirty="0">
                          <a:effectLst/>
                          <a:latin typeface="Arial" panose="020B0604020202020204" pitchFamily="34" charset="0"/>
                          <a:ea typeface="Calibri" panose="020F0502020204030204" pitchFamily="34" charset="0"/>
                          <a:cs typeface="Times New Roman" panose="02020603050405020304" pitchFamily="18" charset="0"/>
                        </a:rPr>
                        <a:t>Administrativa</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panose="05050102010706020507" pitchFamily="18" charset="2"/>
                        <a:buBlip>
                          <a:blip r:embed="rId4"/>
                        </a:buBlip>
                      </a:pPr>
                      <a:r>
                        <a:rPr lang="es-CL" sz="1800" dirty="0">
                          <a:effectLst/>
                          <a:latin typeface="Arial" panose="020B0604020202020204" pitchFamily="34" charset="0"/>
                          <a:ea typeface="Calibri" panose="020F0502020204030204" pitchFamily="34" charset="0"/>
                          <a:cs typeface="Times New Roman" panose="02020603050405020304" pitchFamily="18" charset="0"/>
                        </a:rPr>
                        <a:t>Detección y Evaluación de las NEE</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Blip>
                          <a:blip r:embed="rId4"/>
                        </a:buBlip>
                      </a:pPr>
                      <a:r>
                        <a:rPr lang="es-CL" sz="1800" dirty="0">
                          <a:effectLst/>
                          <a:latin typeface="Arial" panose="020B0604020202020204" pitchFamily="34" charset="0"/>
                          <a:ea typeface="Calibri" panose="020F0502020204030204" pitchFamily="34" charset="0"/>
                          <a:cs typeface="Times New Roman" panose="02020603050405020304" pitchFamily="18" charset="0"/>
                        </a:rPr>
                        <a:t>Restructuración de los horarios</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Blip>
                          <a:blip r:embed="rId4"/>
                        </a:buBlip>
                      </a:pPr>
                      <a:r>
                        <a:rPr lang="es-CL" sz="1800" dirty="0">
                          <a:effectLst/>
                          <a:latin typeface="Arial" panose="020B0604020202020204" pitchFamily="34" charset="0"/>
                          <a:ea typeface="Calibri" panose="020F0502020204030204" pitchFamily="34" charset="0"/>
                          <a:cs typeface="Times New Roman" panose="02020603050405020304" pitchFamily="18" charset="0"/>
                        </a:rPr>
                        <a:t>Creación de estrategias para afrontar la contingencia.</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Blip>
                          <a:blip r:embed="rId4"/>
                        </a:buBlip>
                      </a:pPr>
                      <a:r>
                        <a:rPr lang="es-CL" sz="1800" dirty="0">
                          <a:effectLst/>
                          <a:latin typeface="Arial" panose="020B0604020202020204" pitchFamily="34" charset="0"/>
                          <a:ea typeface="Calibri" panose="020F0502020204030204" pitchFamily="34" charset="0"/>
                          <a:cs typeface="Times New Roman" panose="02020603050405020304" pitchFamily="18" charset="0"/>
                        </a:rPr>
                        <a:t>Información a la Comunidad Educativa</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CL" sz="1800" dirty="0">
                          <a:effectLst/>
                          <a:latin typeface="Arial" panose="020B0604020202020204" pitchFamily="34" charset="0"/>
                          <a:ea typeface="Calibri" panose="020F0502020204030204" pitchFamily="34" charset="0"/>
                          <a:cs typeface="Times New Roman" panose="02020603050405020304" pitchFamily="18" charset="0"/>
                        </a:rPr>
                        <a:t> </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112545"/>
                  </a:ext>
                </a:extLst>
              </a:tr>
            </a:tbl>
          </a:graphicData>
        </a:graphic>
      </p:graphicFrame>
    </p:spTree>
    <p:extLst>
      <p:ext uri="{BB962C8B-B14F-4D97-AF65-F5344CB8AC3E}">
        <p14:creationId xmlns:p14="http://schemas.microsoft.com/office/powerpoint/2010/main" val="377623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875211" y="1449976"/>
            <a:ext cx="9927772" cy="4767944"/>
          </a:xfrm>
        </p:spPr>
        <p:txBody>
          <a:bodyPr>
            <a:normAutofit/>
          </a:bodyPr>
          <a:lstStyle/>
          <a:p>
            <a:pPr algn="just"/>
            <a:endParaRPr lang="es-CL" dirty="0"/>
          </a:p>
          <a:p>
            <a:endParaRPr lang="es-CL" b="1" dirty="0">
              <a:solidFill>
                <a:schemeClr val="accent2">
                  <a:lumMod val="50000"/>
                </a:schemeClr>
              </a:solidFill>
              <a:latin typeface="Lucida Handwriting" panose="03010101010101010101" pitchFamily="66"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graphicFrame>
        <p:nvGraphicFramePr>
          <p:cNvPr id="7" name="Tabla 6"/>
          <p:cNvGraphicFramePr>
            <a:graphicFrameLocks noGrp="1"/>
          </p:cNvGraphicFramePr>
          <p:nvPr>
            <p:extLst>
              <p:ext uri="{D42A27DB-BD31-4B8C-83A1-F6EECF244321}">
                <p14:modId xmlns:p14="http://schemas.microsoft.com/office/powerpoint/2010/main" val="849029689"/>
              </p:ext>
            </p:extLst>
          </p:nvPr>
        </p:nvGraphicFramePr>
        <p:xfrm>
          <a:off x="1308463" y="1212768"/>
          <a:ext cx="9575074" cy="5327904"/>
        </p:xfrm>
        <a:graphic>
          <a:graphicData uri="http://schemas.openxmlformats.org/drawingml/2006/table">
            <a:tbl>
              <a:tblPr firstRow="1" firstCol="1" bandRow="1"/>
              <a:tblGrid>
                <a:gridCol w="2717074">
                  <a:extLst>
                    <a:ext uri="{9D8B030D-6E8A-4147-A177-3AD203B41FA5}">
                      <a16:colId xmlns:a16="http://schemas.microsoft.com/office/drawing/2014/main" val="549195707"/>
                    </a:ext>
                  </a:extLst>
                </a:gridCol>
                <a:gridCol w="6858000">
                  <a:extLst>
                    <a:ext uri="{9D8B030D-6E8A-4147-A177-3AD203B41FA5}">
                      <a16:colId xmlns:a16="http://schemas.microsoft.com/office/drawing/2014/main" val="4164486639"/>
                    </a:ext>
                  </a:extLst>
                </a:gridCol>
              </a:tblGrid>
              <a:tr h="2105486">
                <a:tc>
                  <a:txBody>
                    <a:bodyPr/>
                    <a:lstStyle/>
                    <a:p>
                      <a:pPr>
                        <a:lnSpc>
                          <a:spcPct val="115000"/>
                        </a:lnSpc>
                        <a:spcAft>
                          <a:spcPts val="0"/>
                        </a:spcAft>
                      </a:pPr>
                      <a:r>
                        <a:rPr lang="es-CL" sz="1600" dirty="0">
                          <a:effectLst/>
                          <a:latin typeface="Arial" panose="020B0604020202020204" pitchFamily="34" charset="0"/>
                          <a:ea typeface="Calibri" panose="020F0502020204030204" pitchFamily="34" charset="0"/>
                          <a:cs typeface="Times New Roman" panose="02020603050405020304" pitchFamily="18" charset="0"/>
                        </a:rPr>
                        <a:t>Pedagógica</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71" marR="4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panose="05050102010706020507" pitchFamily="18" charset="2"/>
                        <a:buBlip>
                          <a:blip r:embed="rId4"/>
                        </a:buBlip>
                      </a:pPr>
                      <a:r>
                        <a:rPr lang="es-CL" sz="1600" dirty="0">
                          <a:effectLst/>
                          <a:latin typeface="Arial" panose="020B0604020202020204" pitchFamily="34" charset="0"/>
                          <a:ea typeface="Calibri" panose="020F0502020204030204" pitchFamily="34" charset="0"/>
                          <a:cs typeface="Times New Roman" panose="02020603050405020304" pitchFamily="18" charset="0"/>
                        </a:rPr>
                        <a:t>Coordinación y trabajo colaborativo entre Profesores y  Educadoras Especialistas, Profesionales de Apoyo y Asistentes de la Educación.</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Blip>
                          <a:blip r:embed="rId4"/>
                        </a:buBlip>
                      </a:pPr>
                      <a:r>
                        <a:rPr lang="es-CL" sz="1600" dirty="0">
                          <a:effectLst/>
                          <a:latin typeface="Arial" panose="020B0604020202020204" pitchFamily="34" charset="0"/>
                          <a:ea typeface="Calibri" panose="020F0502020204030204" pitchFamily="34" charset="0"/>
                          <a:cs typeface="Times New Roman" panose="02020603050405020304" pitchFamily="18" charset="0"/>
                        </a:rPr>
                        <a:t>Apoyo en Aula Remota de especialistas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Blip>
                          <a:blip r:embed="rId4"/>
                        </a:buBlip>
                      </a:pPr>
                      <a:r>
                        <a:rPr lang="es-CL" sz="1600" dirty="0">
                          <a:effectLst/>
                          <a:latin typeface="Arial" panose="020B0604020202020204" pitchFamily="34" charset="0"/>
                          <a:ea typeface="Calibri" panose="020F0502020204030204" pitchFamily="34" charset="0"/>
                          <a:cs typeface="Times New Roman" panose="02020603050405020304" pitchFamily="18" charset="0"/>
                        </a:rPr>
                        <a:t>Adaptación y flexibilización curricular.</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Blip>
                          <a:blip r:embed="rId4"/>
                        </a:buBlip>
                      </a:pPr>
                      <a:r>
                        <a:rPr lang="es-CL" sz="1600" dirty="0">
                          <a:effectLst/>
                          <a:latin typeface="Arial" panose="020B0604020202020204" pitchFamily="34" charset="0"/>
                          <a:ea typeface="Calibri" panose="020F0502020204030204" pitchFamily="34" charset="0"/>
                          <a:cs typeface="Times New Roman" panose="02020603050405020304" pitchFamily="18" charset="0"/>
                        </a:rPr>
                        <a:t>Fomentar la diversificación de la enseñanza a través de la adaptación curricular para todos los alumnos de la clase (D°83)</a:t>
                      </a:r>
                      <a:r>
                        <a:rPr lang="es-CL" sz="1600" b="1" dirty="0">
                          <a:solidFill>
                            <a:srgbClr val="333333"/>
                          </a:solidFill>
                          <a:effectLst/>
                          <a:latin typeface="gobCL"/>
                          <a:ea typeface="Times New Roman" panose="02020603050405020304" pitchFamily="18" charset="0"/>
                          <a:cs typeface="Times New Roman" panose="02020603050405020304" pitchFamily="18" charset="0"/>
                        </a:rPr>
                        <a:t>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Blip>
                          <a:blip r:embed="rId4"/>
                        </a:buBlip>
                      </a:pPr>
                      <a:r>
                        <a:rPr lang="es-CL" sz="1600" dirty="0">
                          <a:effectLst/>
                          <a:latin typeface="Arial" panose="020B0604020202020204" pitchFamily="34" charset="0"/>
                          <a:ea typeface="Times New Roman" panose="02020603050405020304" pitchFamily="18" charset="0"/>
                          <a:cs typeface="Times New Roman" panose="02020603050405020304" pitchFamily="18" charset="0"/>
                        </a:rPr>
                        <a:t>Promover la evaluación centrada en el aprendizaje integral de los estudiantes mediante la </a:t>
                      </a:r>
                      <a:r>
                        <a:rPr lang="es-CL" sz="1600" dirty="0" err="1">
                          <a:effectLst/>
                          <a:latin typeface="Arial" panose="020B0604020202020204" pitchFamily="34" charset="0"/>
                          <a:ea typeface="Times New Roman" panose="02020603050405020304" pitchFamily="18" charset="0"/>
                          <a:cs typeface="Times New Roman" panose="02020603050405020304" pitchFamily="18" charset="0"/>
                        </a:rPr>
                        <a:t>Ev</a:t>
                      </a:r>
                      <a:r>
                        <a:rPr lang="es-CL" sz="1600" dirty="0">
                          <a:effectLst/>
                          <a:latin typeface="Arial" panose="020B0604020202020204" pitchFamily="34" charset="0"/>
                          <a:ea typeface="Times New Roman" panose="02020603050405020304" pitchFamily="18" charset="0"/>
                          <a:cs typeface="Times New Roman" panose="02020603050405020304" pitchFamily="18" charset="0"/>
                        </a:rPr>
                        <a:t>. Diferenciada (D°67)</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CL" sz="1600" dirty="0">
                          <a:effectLst/>
                          <a:latin typeface="Arial" panose="020B0604020202020204" pitchFamily="34" charset="0"/>
                          <a:ea typeface="Calibri" panose="020F0502020204030204" pitchFamily="34" charset="0"/>
                          <a:cs typeface="Times New Roman" panose="02020603050405020304" pitchFamily="18" charset="0"/>
                        </a:rPr>
                        <a:t>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71" marR="4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27117"/>
                  </a:ext>
                </a:extLst>
              </a:tr>
              <a:tr h="2245852">
                <a:tc>
                  <a:txBody>
                    <a:bodyPr/>
                    <a:lstStyle/>
                    <a:p>
                      <a:pPr>
                        <a:lnSpc>
                          <a:spcPct val="115000"/>
                        </a:lnSpc>
                        <a:spcAft>
                          <a:spcPts val="0"/>
                        </a:spcAft>
                      </a:pPr>
                      <a:r>
                        <a:rPr lang="es-CL" sz="1600">
                          <a:effectLst/>
                          <a:latin typeface="Arial" panose="020B0604020202020204" pitchFamily="34" charset="0"/>
                          <a:ea typeface="Calibri" panose="020F0502020204030204" pitchFamily="34" charset="0"/>
                          <a:cs typeface="Times New Roman" panose="02020603050405020304" pitchFamily="18" charset="0"/>
                        </a:rPr>
                        <a:t>Participación de la Familia </a:t>
                      </a:r>
                      <a:endParaRPr lang="es-CL" sz="1600">
                        <a:effectLst/>
                        <a:latin typeface="Calibri" panose="020F0502020204030204" pitchFamily="34" charset="0"/>
                        <a:ea typeface="Calibri" panose="020F0502020204030204" pitchFamily="34" charset="0"/>
                        <a:cs typeface="Times New Roman" panose="02020603050405020304" pitchFamily="18" charset="0"/>
                      </a:endParaRPr>
                    </a:p>
                  </a:txBody>
                  <a:tcPr marL="45771" marR="4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panose="05050102010706020507" pitchFamily="18" charset="2"/>
                        <a:buBlip>
                          <a:blip r:embed="rId4"/>
                        </a:buBlip>
                      </a:pPr>
                      <a:r>
                        <a:rPr lang="es-CL" sz="1600" dirty="0">
                          <a:effectLst/>
                          <a:latin typeface="Arial" panose="020B0604020202020204" pitchFamily="34" charset="0"/>
                          <a:ea typeface="Calibri" panose="020F0502020204030204" pitchFamily="34" charset="0"/>
                          <a:cs typeface="Times New Roman" panose="02020603050405020304" pitchFamily="18" charset="0"/>
                        </a:rPr>
                        <a:t>Crear un medio de comunicación directo, masivo y asequible que mantenga el lazo con la familia. (</a:t>
                      </a:r>
                      <a:r>
                        <a:rPr lang="es-CL" sz="1600" dirty="0" err="1">
                          <a:effectLst/>
                          <a:latin typeface="Arial" panose="020B0604020202020204" pitchFamily="34" charset="0"/>
                          <a:ea typeface="Calibri" panose="020F0502020204030204" pitchFamily="34" charset="0"/>
                          <a:cs typeface="Times New Roman" panose="02020603050405020304" pitchFamily="18" charset="0"/>
                        </a:rPr>
                        <a:t>wsp</a:t>
                      </a:r>
                      <a:r>
                        <a:rPr lang="es-CL" sz="1600" dirty="0">
                          <a:effectLst/>
                          <a:latin typeface="Arial" panose="020B0604020202020204" pitchFamily="34" charset="0"/>
                          <a:ea typeface="Calibri" panose="020F0502020204030204" pitchFamily="34" charset="0"/>
                          <a:cs typeface="Times New Roman" panose="02020603050405020304" pitchFamily="18" charset="0"/>
                        </a:rPr>
                        <a:t> directo con la ed. a cargo del curso)</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Blip>
                          <a:blip r:embed="rId4"/>
                        </a:buBlip>
                      </a:pPr>
                      <a:r>
                        <a:rPr lang="es-CL" sz="1600" dirty="0">
                          <a:effectLst/>
                          <a:latin typeface="Arial" panose="020B0604020202020204" pitchFamily="34" charset="0"/>
                          <a:ea typeface="Calibri" panose="020F0502020204030204" pitchFamily="34" charset="0"/>
                          <a:cs typeface="Times New Roman" panose="02020603050405020304" pitchFamily="18" charset="0"/>
                        </a:rPr>
                        <a:t>Instruir e incluir al apoderado  en el proceso de aprendizaje del alumno.(talleres pedagógicos para padres)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Blip>
                          <a:blip r:embed="rId4"/>
                        </a:buBlip>
                      </a:pPr>
                      <a:r>
                        <a:rPr lang="es-CL" sz="1600" dirty="0">
                          <a:effectLst/>
                          <a:latin typeface="Arial" panose="020B0604020202020204" pitchFamily="34" charset="0"/>
                          <a:ea typeface="Calibri" panose="020F0502020204030204" pitchFamily="34" charset="0"/>
                          <a:cs typeface="Times New Roman" panose="02020603050405020304" pitchFamily="18" charset="0"/>
                        </a:rPr>
                        <a:t>Desarrollar e impulsar los sellos franciscanos de  fraternidad y acogida, mediante la escucha activa de la familia; siendo un canal de contención y apoyo permanente. (talleres de contención grupal e individuales)</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s-CL" sz="1600" dirty="0">
                          <a:effectLst/>
                          <a:latin typeface="Arial" panose="020B0604020202020204" pitchFamily="34" charset="0"/>
                          <a:ea typeface="Calibri" panose="020F0502020204030204" pitchFamily="34" charset="0"/>
                          <a:cs typeface="Times New Roman" panose="02020603050405020304" pitchFamily="18" charset="0"/>
                        </a:rPr>
                        <a:t>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71" marR="457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3461353"/>
                  </a:ext>
                </a:extLst>
              </a:tr>
            </a:tbl>
          </a:graphicData>
        </a:graphic>
      </p:graphicFrame>
    </p:spTree>
    <p:extLst>
      <p:ext uri="{BB962C8B-B14F-4D97-AF65-F5344CB8AC3E}">
        <p14:creationId xmlns:p14="http://schemas.microsoft.com/office/powerpoint/2010/main" val="1216916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875211" y="1449976"/>
            <a:ext cx="9927772" cy="4767944"/>
          </a:xfrm>
        </p:spPr>
        <p:txBody>
          <a:bodyPr>
            <a:normAutofit/>
          </a:bodyPr>
          <a:lstStyle/>
          <a:p>
            <a:pPr algn="just"/>
            <a:endParaRPr lang="es-CL" dirty="0"/>
          </a:p>
          <a:p>
            <a:endParaRPr lang="es-CL" b="1" dirty="0">
              <a:solidFill>
                <a:schemeClr val="accent2">
                  <a:lumMod val="50000"/>
                </a:schemeClr>
              </a:solidFill>
              <a:latin typeface="Lucida Handwriting" panose="03010101010101010101" pitchFamily="66"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pic>
        <p:nvPicPr>
          <p:cNvPr id="5" name="Imagen 4"/>
          <p:cNvPicPr>
            <a:picLocks noChangeAspect="1"/>
          </p:cNvPicPr>
          <p:nvPr/>
        </p:nvPicPr>
        <p:blipFill>
          <a:blip r:embed="rId4"/>
          <a:stretch>
            <a:fillRect/>
          </a:stretch>
        </p:blipFill>
        <p:spPr>
          <a:xfrm>
            <a:off x="1306285" y="1184990"/>
            <a:ext cx="9353006" cy="5032930"/>
          </a:xfrm>
          <a:prstGeom prst="rect">
            <a:avLst/>
          </a:prstGeom>
        </p:spPr>
      </p:pic>
    </p:spTree>
    <p:extLst>
      <p:ext uri="{BB962C8B-B14F-4D97-AF65-F5344CB8AC3E}">
        <p14:creationId xmlns:p14="http://schemas.microsoft.com/office/powerpoint/2010/main" val="3405019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875211" y="1449976"/>
            <a:ext cx="9927772" cy="4767944"/>
          </a:xfrm>
        </p:spPr>
        <p:txBody>
          <a:bodyPr>
            <a:normAutofit/>
          </a:bodyPr>
          <a:lstStyle/>
          <a:p>
            <a:pPr algn="just"/>
            <a:endParaRPr lang="es-CL" dirty="0"/>
          </a:p>
          <a:p>
            <a:endParaRPr lang="es-CL" b="1" dirty="0">
              <a:solidFill>
                <a:schemeClr val="accent2">
                  <a:lumMod val="50000"/>
                </a:schemeClr>
              </a:solidFill>
              <a:latin typeface="Lucida Handwriting" panose="03010101010101010101" pitchFamily="66"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pic>
        <p:nvPicPr>
          <p:cNvPr id="5" name="Imagen 4"/>
          <p:cNvPicPr>
            <a:picLocks noChangeAspect="1"/>
          </p:cNvPicPr>
          <p:nvPr/>
        </p:nvPicPr>
        <p:blipFill>
          <a:blip r:embed="rId4"/>
          <a:stretch>
            <a:fillRect/>
          </a:stretch>
        </p:blipFill>
        <p:spPr>
          <a:xfrm>
            <a:off x="1123406" y="1597253"/>
            <a:ext cx="9409610" cy="2857182"/>
          </a:xfrm>
          <a:prstGeom prst="rect">
            <a:avLst/>
          </a:prstGeom>
        </p:spPr>
      </p:pic>
    </p:spTree>
    <p:extLst>
      <p:ext uri="{BB962C8B-B14F-4D97-AF65-F5344CB8AC3E}">
        <p14:creationId xmlns:p14="http://schemas.microsoft.com/office/powerpoint/2010/main" val="286473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524000" y="1449975"/>
            <a:ext cx="9144000" cy="4872447"/>
          </a:xfrm>
        </p:spPr>
        <p:txBody>
          <a:bodyPr>
            <a:normAutofit/>
          </a:bodyPr>
          <a:lstStyle/>
          <a:p>
            <a:r>
              <a:rPr lang="es-CL" sz="4800" b="1" dirty="0">
                <a:solidFill>
                  <a:schemeClr val="accent2">
                    <a:lumMod val="50000"/>
                  </a:schemeClr>
                </a:solidFill>
                <a:latin typeface="Lucida Calligraphy" panose="03010101010101010101" pitchFamily="66" charset="0"/>
              </a:rPr>
              <a:t>Escuela Fray Luis Beltrán</a:t>
            </a:r>
          </a:p>
          <a:p>
            <a:r>
              <a:rPr lang="es-CL" b="1" dirty="0">
                <a:latin typeface="Lucida Calligraphy" panose="03010101010101010101" pitchFamily="66" charset="0"/>
              </a:rPr>
              <a:t>Niveles:</a:t>
            </a:r>
          </a:p>
          <a:p>
            <a:r>
              <a:rPr lang="es-CL" b="1" dirty="0">
                <a:latin typeface="Lucida Calligraphy" panose="03010101010101010101" pitchFamily="66" charset="0"/>
              </a:rPr>
              <a:t>Educación </a:t>
            </a:r>
            <a:r>
              <a:rPr lang="es-CL" b="1" dirty="0" err="1">
                <a:latin typeface="Lucida Calligraphy" panose="03010101010101010101" pitchFamily="66" charset="0"/>
              </a:rPr>
              <a:t>Parvularia</a:t>
            </a:r>
            <a:r>
              <a:rPr lang="es-CL" b="1" dirty="0">
                <a:latin typeface="Lucida Calligraphy" panose="03010101010101010101" pitchFamily="66" charset="0"/>
              </a:rPr>
              <a:t>: </a:t>
            </a:r>
            <a:r>
              <a:rPr lang="es-CL" b="1" dirty="0" err="1">
                <a:latin typeface="Lucida Calligraphy" panose="03010101010101010101" pitchFamily="66" charset="0"/>
              </a:rPr>
              <a:t>Prekinder</a:t>
            </a:r>
            <a:r>
              <a:rPr lang="es-CL" b="1" dirty="0">
                <a:latin typeface="Lucida Calligraphy" panose="03010101010101010101" pitchFamily="66" charset="0"/>
              </a:rPr>
              <a:t> – </a:t>
            </a:r>
            <a:r>
              <a:rPr lang="es-CL" b="1" dirty="0" err="1">
                <a:latin typeface="Lucida Calligraphy" panose="03010101010101010101" pitchFamily="66" charset="0"/>
              </a:rPr>
              <a:t>Kinder</a:t>
            </a:r>
            <a:r>
              <a:rPr lang="es-CL" b="1" dirty="0">
                <a:latin typeface="Lucida Calligraphy" panose="03010101010101010101" pitchFamily="66" charset="0"/>
              </a:rPr>
              <a:t> </a:t>
            </a:r>
          </a:p>
          <a:p>
            <a:r>
              <a:rPr lang="es-CL" b="1" dirty="0">
                <a:latin typeface="Lucida Calligraphy" panose="03010101010101010101" pitchFamily="66" charset="0"/>
              </a:rPr>
              <a:t>Educación Básica: 1° a 8° Año Básico</a:t>
            </a:r>
          </a:p>
          <a:p>
            <a:endParaRPr lang="es-CL" b="1" dirty="0">
              <a:latin typeface="Lucida Calligraphy" panose="03010101010101010101" pitchFamily="66" charset="0"/>
            </a:endParaRPr>
          </a:p>
          <a:p>
            <a:r>
              <a:rPr lang="es-CL" b="1" dirty="0">
                <a:latin typeface="Lucida Calligraphy" panose="03010101010101010101" pitchFamily="66" charset="0"/>
              </a:rPr>
              <a:t>Entidad Sostenedora</a:t>
            </a:r>
          </a:p>
          <a:p>
            <a:r>
              <a:rPr lang="es-CL" b="1" dirty="0">
                <a:latin typeface="Lucida Calligraphy" panose="03010101010101010101" pitchFamily="66" charset="0"/>
              </a:rPr>
              <a:t>Hermanas Religiosas Franciscanas Misioneras de la Inmaculada</a:t>
            </a:r>
          </a:p>
          <a:p>
            <a:endParaRPr lang="es-CL" b="1" dirty="0">
              <a:latin typeface="Lucida Calligraphy" panose="03010101010101010101" pitchFamily="66"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Tree>
    <p:extLst>
      <p:ext uri="{BB962C8B-B14F-4D97-AF65-F5344CB8AC3E}">
        <p14:creationId xmlns:p14="http://schemas.microsoft.com/office/powerpoint/2010/main" val="4168682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523999" y="1449976"/>
            <a:ext cx="9144000" cy="3762104"/>
          </a:xfrm>
        </p:spPr>
        <p:txBody>
          <a:bodyPr/>
          <a:lstStyle/>
          <a:p>
            <a:pPr indent="449580">
              <a:lnSpc>
                <a:spcPct val="115000"/>
              </a:lnSpc>
              <a:spcAft>
                <a:spcPts val="1000"/>
              </a:spcAft>
            </a:pPr>
            <a:r>
              <a:rPr lang="es-CL" dirty="0">
                <a:latin typeface="Arial" panose="020B0604020202020204" pitchFamily="34" charset="0"/>
                <a:ea typeface="Calibri" panose="020F0502020204030204" pitchFamily="34" charset="0"/>
                <a:cs typeface="Times New Roman" panose="02020603050405020304" pitchFamily="18" charset="0"/>
              </a:rPr>
              <a:t>A través del PIE se ponen a disposición  </a:t>
            </a:r>
            <a:r>
              <a:rPr lang="es-CL" b="1" i="1" dirty="0">
                <a:latin typeface="Arial" panose="020B0604020202020204" pitchFamily="34" charset="0"/>
                <a:ea typeface="Calibri" panose="020F0502020204030204" pitchFamily="34" charset="0"/>
                <a:cs typeface="Times New Roman" panose="02020603050405020304" pitchFamily="18" charset="0"/>
              </a:rPr>
              <a:t>recursos humanos</a:t>
            </a:r>
            <a:r>
              <a:rPr lang="es-CL" dirty="0">
                <a:latin typeface="Arial" panose="020B0604020202020204" pitchFamily="34" charset="0"/>
                <a:ea typeface="Calibri" panose="020F0502020204030204" pitchFamily="34" charset="0"/>
                <a:cs typeface="Times New Roman" panose="02020603050405020304" pitchFamily="18" charset="0"/>
              </a:rPr>
              <a:t> y </a:t>
            </a:r>
            <a:r>
              <a:rPr lang="es-CL" b="1" i="1" dirty="0">
                <a:latin typeface="Arial" panose="020B0604020202020204" pitchFamily="34" charset="0"/>
                <a:ea typeface="Calibri" panose="020F0502020204030204" pitchFamily="34" charset="0"/>
                <a:cs typeface="Times New Roman" panose="02020603050405020304" pitchFamily="18" charset="0"/>
              </a:rPr>
              <a:t>materiales  </a:t>
            </a:r>
            <a:r>
              <a:rPr lang="es-CL" dirty="0">
                <a:latin typeface="Arial" panose="020B0604020202020204" pitchFamily="34" charset="0"/>
                <a:ea typeface="Calibri" panose="020F0502020204030204" pitchFamily="34" charset="0"/>
                <a:cs typeface="Times New Roman" panose="02020603050405020304" pitchFamily="18" charset="0"/>
              </a:rPr>
              <a:t>adicionales para proporcionar apoyos y equiparar oportunidades de aprendizaje y participación para todos los estudiantes.</a:t>
            </a:r>
            <a:endParaRPr lang="es-CL" sz="2000" dirty="0">
              <a:latin typeface="Calibri" panose="020F0502020204030204" pitchFamily="34" charset="0"/>
              <a:ea typeface="Calibri" panose="020F0502020204030204" pitchFamily="34" charset="0"/>
              <a:cs typeface="Times New Roman" panose="02020603050405020304" pitchFamily="18" charset="0"/>
            </a:endParaRPr>
          </a:p>
          <a:p>
            <a:endParaRPr lang="es-CL" dirty="0"/>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pic>
        <p:nvPicPr>
          <p:cNvPr id="5" name="Imagen 4"/>
          <p:cNvPicPr>
            <a:picLocks noChangeAspect="1"/>
          </p:cNvPicPr>
          <p:nvPr/>
        </p:nvPicPr>
        <p:blipFill>
          <a:blip r:embed="rId4"/>
          <a:stretch>
            <a:fillRect/>
          </a:stretch>
        </p:blipFill>
        <p:spPr>
          <a:xfrm>
            <a:off x="2573383" y="3473902"/>
            <a:ext cx="6936377" cy="2391320"/>
          </a:xfrm>
          <a:prstGeom prst="rect">
            <a:avLst/>
          </a:prstGeom>
        </p:spPr>
      </p:pic>
    </p:spTree>
    <p:extLst>
      <p:ext uri="{BB962C8B-B14F-4D97-AF65-F5344CB8AC3E}">
        <p14:creationId xmlns:p14="http://schemas.microsoft.com/office/powerpoint/2010/main" val="1377135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240970" y="1053102"/>
            <a:ext cx="10123715" cy="4002224"/>
          </a:xfrm>
        </p:spPr>
        <p:txBody>
          <a:bodyPr>
            <a:normAutofit lnSpcReduction="10000"/>
          </a:bodyPr>
          <a:lstStyle/>
          <a:p>
            <a:r>
              <a:rPr lang="es-CL" sz="2800" b="1" dirty="0">
                <a:solidFill>
                  <a:schemeClr val="accent2">
                    <a:lumMod val="50000"/>
                  </a:schemeClr>
                </a:solidFill>
                <a:latin typeface="Lucida Handwriting" panose="03010101010101010101" pitchFamily="66" charset="0"/>
              </a:rPr>
              <a:t>DEPARTAMENTO DE PASTORAL</a:t>
            </a:r>
          </a:p>
          <a:p>
            <a:pPr algn="just">
              <a:lnSpc>
                <a:spcPct val="107000"/>
              </a:lnSpc>
              <a:spcAft>
                <a:spcPts val="800"/>
              </a:spcAft>
            </a:pPr>
            <a:r>
              <a:rPr lang="es-CL" sz="2800" dirty="0">
                <a:latin typeface="Calibri" panose="020F0502020204030204" pitchFamily="34" charset="0"/>
                <a:ea typeface="Calibri" panose="020F0502020204030204" pitchFamily="34" charset="0"/>
                <a:cs typeface="Times New Roman" panose="02020603050405020304" pitchFamily="18" charset="0"/>
              </a:rPr>
              <a:t>La Pastoral General de nuestra Comunidad Educativa 2020, estuvo liderada por Coordinadora de Pastoral la Sra. Marlene Aravena junto a la sostenedora Hna. Elizabeth </a:t>
            </a:r>
            <a:r>
              <a:rPr lang="es-CL" sz="2800" dirty="0" err="1">
                <a:latin typeface="Calibri" panose="020F0502020204030204" pitchFamily="34" charset="0"/>
                <a:ea typeface="Calibri" panose="020F0502020204030204" pitchFamily="34" charset="0"/>
                <a:cs typeface="Times New Roman" panose="02020603050405020304" pitchFamily="18" charset="0"/>
              </a:rPr>
              <a:t>Mosqueira</a:t>
            </a:r>
            <a:r>
              <a:rPr lang="es-CL" sz="2800" dirty="0">
                <a:latin typeface="Calibri" panose="020F0502020204030204" pitchFamily="34" charset="0"/>
                <a:ea typeface="Calibri" panose="020F0502020204030204" pitchFamily="34" charset="0"/>
                <a:cs typeface="Times New Roman" panose="02020603050405020304" pitchFamily="18" charset="0"/>
              </a:rPr>
              <a:t> quienes además integran el equipo de gestión institucional.</a:t>
            </a:r>
          </a:p>
          <a:p>
            <a:pPr algn="just">
              <a:lnSpc>
                <a:spcPct val="107000"/>
              </a:lnSpc>
              <a:spcAft>
                <a:spcPts val="800"/>
              </a:spcAft>
            </a:pPr>
            <a:r>
              <a:rPr lang="es-CL" sz="2800" dirty="0"/>
              <a:t>Además, colaboraron como integrantes del equipo pastoral los docentes: Srta. Gilda Alarcón, Sr. Alfredo Astudillo, Srta. Susana Gómez, Hna. Ruth Salazar y el Sr. Claudio Valenzuela.</a:t>
            </a:r>
          </a:p>
          <a:p>
            <a:pPr algn="just">
              <a:lnSpc>
                <a:spcPct val="107000"/>
              </a:lnSpc>
              <a:spcAft>
                <a:spcPts val="800"/>
              </a:spcAft>
            </a:pPr>
            <a:endParaRPr lang="es-CL" sz="2000" dirty="0">
              <a:latin typeface="Calibri" panose="020F0502020204030204" pitchFamily="34" charset="0"/>
              <a:ea typeface="Calibri" panose="020F0502020204030204" pitchFamily="34" charset="0"/>
              <a:cs typeface="Times New Roman" panose="02020603050405020304" pitchFamily="18" charset="0"/>
            </a:endParaRPr>
          </a:p>
          <a:p>
            <a:endParaRPr lang="es-CL" sz="2800" b="1" dirty="0">
              <a:solidFill>
                <a:schemeClr val="accent2">
                  <a:lumMod val="50000"/>
                </a:schemeClr>
              </a:solidFill>
              <a:latin typeface="Lucida Handwriting" panose="03010101010101010101" pitchFamily="66"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pic>
        <p:nvPicPr>
          <p:cNvPr id="7" name="Imagen 6"/>
          <p:cNvPicPr>
            <a:picLocks noChangeAspect="1"/>
          </p:cNvPicPr>
          <p:nvPr/>
        </p:nvPicPr>
        <p:blipFill>
          <a:blip r:embed="rId4"/>
          <a:stretch>
            <a:fillRect/>
          </a:stretch>
        </p:blipFill>
        <p:spPr>
          <a:xfrm>
            <a:off x="5208630" y="4711992"/>
            <a:ext cx="4205335" cy="213973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609360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524000" y="1329101"/>
            <a:ext cx="9144000" cy="4901882"/>
          </a:xfrm>
        </p:spPr>
        <p:txBody>
          <a:bodyPr>
            <a:normAutofit/>
          </a:bodyPr>
          <a:lstStyle/>
          <a:p>
            <a:pPr algn="just">
              <a:lnSpc>
                <a:spcPct val="107000"/>
              </a:lnSpc>
              <a:spcAft>
                <a:spcPts val="800"/>
              </a:spcAft>
            </a:pPr>
            <a:r>
              <a:rPr lang="es-CL" dirty="0">
                <a:latin typeface="Calibri" panose="020F0502020204030204" pitchFamily="34" charset="0"/>
                <a:ea typeface="Calibri" panose="020F0502020204030204" pitchFamily="34" charset="0"/>
                <a:cs typeface="Times New Roman" panose="02020603050405020304" pitchFamily="18" charset="0"/>
              </a:rPr>
              <a:t>Destacamos la continua articulación y contacto de nuestra Pastoral Franciscana con la </a:t>
            </a:r>
            <a:r>
              <a:rPr lang="es-CL" b="1" dirty="0">
                <a:latin typeface="Calibri" panose="020F0502020204030204" pitchFamily="34" charset="0"/>
                <a:ea typeface="Calibri" panose="020F0502020204030204" pitchFamily="34" charset="0"/>
                <a:cs typeface="Times New Roman" panose="02020603050405020304" pitchFamily="18" charset="0"/>
              </a:rPr>
              <a:t>Vicaría para la Educación de nuestra diócesis de Valparaíso</a:t>
            </a:r>
            <a:r>
              <a:rPr lang="es-CL" dirty="0">
                <a:latin typeface="Calibri" panose="020F0502020204030204" pitchFamily="34" charset="0"/>
                <a:ea typeface="Calibri" panose="020F0502020204030204" pitchFamily="34" charset="0"/>
                <a:cs typeface="Times New Roman" panose="02020603050405020304" pitchFamily="18" charset="0"/>
              </a:rPr>
              <a:t>, participando en reuniones de directores de colegios católicos y de inspiración cristiana católica, talleres de formación para los docentes del área de Religión y asambleas diocesanas.</a:t>
            </a:r>
          </a:p>
          <a:p>
            <a:pPr algn="just">
              <a:lnSpc>
                <a:spcPct val="107000"/>
              </a:lnSpc>
              <a:spcAft>
                <a:spcPts val="800"/>
              </a:spcAft>
            </a:pPr>
            <a:endParaRPr lang="es-CL" sz="1800" dirty="0">
              <a:latin typeface="Calibri" panose="020F0502020204030204" pitchFamily="34" charset="0"/>
              <a:ea typeface="Calibri" panose="020F0502020204030204" pitchFamily="34" charset="0"/>
              <a:cs typeface="Times New Roman" panose="02020603050405020304" pitchFamily="18" charset="0"/>
            </a:endParaRPr>
          </a:p>
          <a:p>
            <a:endParaRPr lang="es-CL" dirty="0"/>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pic>
        <p:nvPicPr>
          <p:cNvPr id="5" name="Imagen 4"/>
          <p:cNvPicPr>
            <a:picLocks noChangeAspect="1"/>
          </p:cNvPicPr>
          <p:nvPr/>
        </p:nvPicPr>
        <p:blipFill>
          <a:blip r:embed="rId4"/>
          <a:stretch>
            <a:fillRect/>
          </a:stretch>
        </p:blipFill>
        <p:spPr>
          <a:xfrm>
            <a:off x="4741818" y="3535213"/>
            <a:ext cx="2508068" cy="2984601"/>
          </a:xfrm>
          <a:prstGeom prst="rect">
            <a:avLst/>
          </a:prstGeom>
        </p:spPr>
      </p:pic>
    </p:spTree>
    <p:extLst>
      <p:ext uri="{BB962C8B-B14F-4D97-AF65-F5344CB8AC3E}">
        <p14:creationId xmlns:p14="http://schemas.microsoft.com/office/powerpoint/2010/main" val="139652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523999" y="796833"/>
            <a:ext cx="9144000" cy="5917475"/>
          </a:xfrm>
        </p:spPr>
        <p:txBody>
          <a:bodyPr>
            <a:normAutofit fontScale="25000" lnSpcReduction="20000"/>
          </a:bodyPr>
          <a:lstStyle/>
          <a:p>
            <a:pPr algn="just">
              <a:lnSpc>
                <a:spcPct val="120000"/>
              </a:lnSpc>
              <a:spcAft>
                <a:spcPts val="800"/>
              </a:spcAft>
            </a:pPr>
            <a:r>
              <a:rPr lang="es-CL" sz="8000" dirty="0">
                <a:latin typeface="Calibri" panose="020F0502020204030204" pitchFamily="34" charset="0"/>
                <a:ea typeface="Calibri" panose="020F0502020204030204" pitchFamily="34" charset="0"/>
                <a:cs typeface="Times New Roman" panose="02020603050405020304" pitchFamily="18" charset="0"/>
              </a:rPr>
              <a:t>La Pastoral de nuestro colegio, se caracteriza por hacer partícipe a toda la comunidad educativa como también genera vínculo con su entorno mas cercano.</a:t>
            </a:r>
          </a:p>
          <a:p>
            <a:pPr algn="just">
              <a:lnSpc>
                <a:spcPct val="120000"/>
              </a:lnSpc>
              <a:spcAft>
                <a:spcPts val="800"/>
              </a:spcAft>
            </a:pPr>
            <a:r>
              <a:rPr lang="es-CL" sz="8000" dirty="0">
                <a:latin typeface="Calibri" panose="020F0502020204030204" pitchFamily="34" charset="0"/>
                <a:ea typeface="Calibri" panose="020F0502020204030204" pitchFamily="34" charset="0"/>
                <a:cs typeface="Times New Roman" panose="02020603050405020304" pitchFamily="18" charset="0"/>
              </a:rPr>
              <a:t>El año 2020 dentro del contexto de pandemia que vivimos se realizaron las siguientes actividades:</a:t>
            </a:r>
          </a:p>
          <a:p>
            <a:pPr marL="1143000" indent="-1143000" algn="just">
              <a:lnSpc>
                <a:spcPct val="107000"/>
              </a:lnSpc>
              <a:spcAft>
                <a:spcPts val="800"/>
              </a:spcAft>
              <a:buFont typeface="Wingdings" panose="05000000000000000000" pitchFamily="2" charset="2"/>
              <a:buChar char="v"/>
            </a:pPr>
            <a:r>
              <a:rPr lang="es-CL" sz="8000" dirty="0">
                <a:latin typeface="Calibri" panose="020F0502020204030204" pitchFamily="34" charset="0"/>
                <a:ea typeface="Calibri" panose="020F0502020204030204" pitchFamily="34" charset="0"/>
                <a:cs typeface="Times New Roman" panose="02020603050405020304" pitchFamily="18" charset="0"/>
              </a:rPr>
              <a:t>Eucaristía presencial y online</a:t>
            </a:r>
          </a:p>
          <a:p>
            <a:pPr marL="1143000" indent="-1143000" algn="just">
              <a:lnSpc>
                <a:spcPct val="107000"/>
              </a:lnSpc>
              <a:spcAft>
                <a:spcPts val="800"/>
              </a:spcAft>
              <a:buFont typeface="Wingdings" panose="05000000000000000000" pitchFamily="2" charset="2"/>
              <a:buChar char="v"/>
            </a:pPr>
            <a:r>
              <a:rPr lang="es-CL" sz="8000" dirty="0">
                <a:latin typeface="Calibri" panose="020F0502020204030204" pitchFamily="34" charset="0"/>
                <a:ea typeface="Calibri" panose="020F0502020204030204" pitchFamily="34" charset="0"/>
                <a:cs typeface="Times New Roman" panose="02020603050405020304" pitchFamily="18" charset="0"/>
              </a:rPr>
              <a:t>Formación con sello franciscano en clases de orientación </a:t>
            </a:r>
          </a:p>
          <a:p>
            <a:pPr marL="1143000" indent="-1143000" algn="just">
              <a:lnSpc>
                <a:spcPct val="107000"/>
              </a:lnSpc>
              <a:spcAft>
                <a:spcPts val="800"/>
              </a:spcAft>
              <a:buFont typeface="Wingdings" panose="05000000000000000000" pitchFamily="2" charset="2"/>
              <a:buChar char="v"/>
            </a:pPr>
            <a:r>
              <a:rPr lang="es-CL" sz="8000" dirty="0">
                <a:latin typeface="Calibri" panose="020F0502020204030204" pitchFamily="34" charset="0"/>
                <a:ea typeface="Calibri" panose="020F0502020204030204" pitchFamily="34" charset="0"/>
                <a:cs typeface="Times New Roman" panose="02020603050405020304" pitchFamily="18" charset="0"/>
              </a:rPr>
              <a:t>Mes de María profesores</a:t>
            </a:r>
          </a:p>
          <a:p>
            <a:pPr marL="1143000" indent="-1143000" algn="just">
              <a:lnSpc>
                <a:spcPct val="107000"/>
              </a:lnSpc>
              <a:spcAft>
                <a:spcPts val="800"/>
              </a:spcAft>
              <a:buFont typeface="Wingdings" panose="05000000000000000000" pitchFamily="2" charset="2"/>
              <a:buChar char="v"/>
            </a:pPr>
            <a:r>
              <a:rPr lang="es-CL" sz="8000" dirty="0">
                <a:latin typeface="Calibri" panose="020F0502020204030204" pitchFamily="34" charset="0"/>
                <a:ea typeface="Calibri" panose="020F0502020204030204" pitchFamily="34" charset="0"/>
                <a:cs typeface="Times New Roman" panose="02020603050405020304" pitchFamily="18" charset="0"/>
              </a:rPr>
              <a:t>Campaña fraterna a las familias del colegio</a:t>
            </a:r>
          </a:p>
          <a:p>
            <a:pPr marL="1143000" indent="-1143000" algn="just">
              <a:lnSpc>
                <a:spcPct val="107000"/>
              </a:lnSpc>
              <a:spcAft>
                <a:spcPts val="800"/>
              </a:spcAft>
              <a:buFont typeface="Wingdings" panose="05000000000000000000" pitchFamily="2" charset="2"/>
              <a:buChar char="v"/>
            </a:pPr>
            <a:r>
              <a:rPr lang="es-CL" sz="8000" dirty="0">
                <a:latin typeface="Calibri" panose="020F0502020204030204" pitchFamily="34" charset="0"/>
                <a:ea typeface="Calibri" panose="020F0502020204030204" pitchFamily="34" charset="0"/>
                <a:cs typeface="Times New Roman" panose="02020603050405020304" pitchFamily="18" charset="0"/>
              </a:rPr>
              <a:t>Potenciar el trabajo de los padres en redes sociales en " El mercado de la Fray“</a:t>
            </a:r>
          </a:p>
          <a:p>
            <a:pPr marL="1143000" indent="-1143000" algn="just">
              <a:lnSpc>
                <a:spcPct val="107000"/>
              </a:lnSpc>
              <a:spcAft>
                <a:spcPts val="800"/>
              </a:spcAft>
              <a:buFont typeface="Wingdings" panose="05000000000000000000" pitchFamily="2" charset="2"/>
              <a:buChar char="v"/>
            </a:pPr>
            <a:r>
              <a:rPr lang="es-CL" sz="8000" dirty="0">
                <a:latin typeface="Calibri" panose="020F0502020204030204" pitchFamily="34" charset="0"/>
                <a:ea typeface="Calibri" panose="020F0502020204030204" pitchFamily="34" charset="0"/>
                <a:cs typeface="Times New Roman" panose="02020603050405020304" pitchFamily="18" charset="0"/>
              </a:rPr>
              <a:t>Acompañamiento emocional y espiritual a la comunidad</a:t>
            </a:r>
          </a:p>
          <a:p>
            <a:pPr marL="1143000" indent="-1143000" algn="just">
              <a:lnSpc>
                <a:spcPct val="107000"/>
              </a:lnSpc>
              <a:spcAft>
                <a:spcPts val="800"/>
              </a:spcAft>
              <a:buFont typeface="Wingdings" panose="05000000000000000000" pitchFamily="2" charset="2"/>
              <a:buChar char="v"/>
            </a:pPr>
            <a:r>
              <a:rPr lang="es-CL" sz="8000" dirty="0">
                <a:latin typeface="Calibri" panose="020F0502020204030204" pitchFamily="34" charset="0"/>
                <a:ea typeface="Calibri" panose="020F0502020204030204" pitchFamily="34" charset="0"/>
                <a:cs typeface="Times New Roman" panose="02020603050405020304" pitchFamily="18" charset="0"/>
              </a:rPr>
              <a:t>Semana Franciscana 2020</a:t>
            </a:r>
          </a:p>
          <a:p>
            <a:pPr marL="1143000" indent="-1143000" algn="just">
              <a:lnSpc>
                <a:spcPct val="107000"/>
              </a:lnSpc>
              <a:spcAft>
                <a:spcPts val="800"/>
              </a:spcAft>
              <a:buFont typeface="Wingdings" panose="05000000000000000000" pitchFamily="2" charset="2"/>
              <a:buChar char="v"/>
            </a:pPr>
            <a:r>
              <a:rPr lang="es-CL" sz="8000" dirty="0">
                <a:latin typeface="Calibri" panose="020F0502020204030204" pitchFamily="34" charset="0"/>
                <a:ea typeface="Calibri" panose="020F0502020204030204" pitchFamily="34" charset="0"/>
                <a:cs typeface="Times New Roman" panose="02020603050405020304" pitchFamily="18" charset="0"/>
              </a:rPr>
              <a:t>Jornada de Reflexión para la comunidad educativa.</a:t>
            </a:r>
          </a:p>
          <a:p>
            <a:pPr marL="1143000" indent="-1143000" algn="just">
              <a:lnSpc>
                <a:spcPct val="107000"/>
              </a:lnSpc>
              <a:spcAft>
                <a:spcPts val="800"/>
              </a:spcAft>
              <a:buFont typeface="Wingdings" panose="05000000000000000000" pitchFamily="2" charset="2"/>
              <a:buChar char="v"/>
            </a:pPr>
            <a:endParaRPr lang="es-CL" sz="8000" dirty="0">
              <a:latin typeface="Calibri" panose="020F0502020204030204" pitchFamily="34" charset="0"/>
              <a:ea typeface="Calibri" panose="020F0502020204030204" pitchFamily="34" charset="0"/>
              <a:cs typeface="Times New Roman" panose="02020603050405020304" pitchFamily="18" charset="0"/>
            </a:endParaRPr>
          </a:p>
          <a:p>
            <a:pPr marL="1143000" indent="-1143000" algn="just">
              <a:lnSpc>
                <a:spcPct val="107000"/>
              </a:lnSpc>
              <a:spcAft>
                <a:spcPts val="800"/>
              </a:spcAft>
              <a:buFont typeface="Wingdings" panose="05000000000000000000" pitchFamily="2" charset="2"/>
              <a:buChar char="v"/>
            </a:pPr>
            <a:endParaRPr lang="es-CL" sz="8000" dirty="0">
              <a:latin typeface="Calibri" panose="020F0502020204030204" pitchFamily="34" charset="0"/>
              <a:ea typeface="Calibri" panose="020F0502020204030204" pitchFamily="34" charset="0"/>
              <a:cs typeface="Times New Roman" panose="02020603050405020304" pitchFamily="18" charset="0"/>
            </a:endParaRPr>
          </a:p>
          <a:p>
            <a:pPr marL="1143000" indent="-1143000" algn="just">
              <a:lnSpc>
                <a:spcPct val="107000"/>
              </a:lnSpc>
              <a:spcAft>
                <a:spcPts val="800"/>
              </a:spcAft>
              <a:buFont typeface="Wingdings" panose="05000000000000000000" pitchFamily="2" charset="2"/>
              <a:buChar char="v"/>
            </a:pPr>
            <a:endParaRPr lang="es-CL" sz="8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L" sz="8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CL" sz="9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Tree>
    <p:extLst>
      <p:ext uri="{BB962C8B-B14F-4D97-AF65-F5344CB8AC3E}">
        <p14:creationId xmlns:p14="http://schemas.microsoft.com/office/powerpoint/2010/main" val="279838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658983" y="1279462"/>
            <a:ext cx="9144000" cy="4901882"/>
          </a:xfrm>
        </p:spPr>
        <p:txBody>
          <a:bodyPr>
            <a:normAutofit/>
          </a:bodyPr>
          <a:lstStyle/>
          <a:p>
            <a:r>
              <a:rPr lang="es-CL" b="1" dirty="0">
                <a:solidFill>
                  <a:schemeClr val="accent2">
                    <a:lumMod val="50000"/>
                  </a:schemeClr>
                </a:solidFill>
                <a:latin typeface="Lucida Handwriting" pitchFamily="66" charset="0"/>
              </a:rPr>
              <a:t>PLAN DE CONVIVENCIA ESCOLAR 2020</a:t>
            </a:r>
          </a:p>
          <a:p>
            <a:pPr algn="just"/>
            <a:endParaRPr lang="es-CL" sz="1800" b="1" dirty="0"/>
          </a:p>
          <a:p>
            <a:pPr algn="just"/>
            <a:r>
              <a:rPr lang="es-CL" sz="1800" b="1" dirty="0"/>
              <a:t>RESPONSABLE: </a:t>
            </a:r>
            <a:r>
              <a:rPr lang="es-CL" sz="1800" dirty="0"/>
              <a:t>Encargado de Convivencia Escolar </a:t>
            </a:r>
          </a:p>
          <a:p>
            <a:pPr algn="just"/>
            <a:r>
              <a:rPr lang="es-CL" sz="1800" b="1" dirty="0"/>
              <a:t>ACCIONES DESARROLLADAS</a:t>
            </a:r>
          </a:p>
          <a:p>
            <a:pPr marL="285750" indent="-285750" algn="just">
              <a:buFont typeface="Wingdings" panose="05000000000000000000" pitchFamily="2" charset="2"/>
              <a:buChar char="Ø"/>
            </a:pPr>
            <a:r>
              <a:rPr lang="es-CL" sz="1800" dirty="0"/>
              <a:t>Diseño, elaboración, implementación, monitoreo y evaluación del Plan de Gestión Convivencia Escolar 2020. </a:t>
            </a:r>
          </a:p>
          <a:p>
            <a:pPr algn="just"/>
            <a:endParaRPr lang="es-CL" sz="1800" dirty="0"/>
          </a:p>
          <a:p>
            <a:pPr marL="285750" indent="-285750" algn="just">
              <a:buFont typeface="Wingdings" panose="05000000000000000000" pitchFamily="2" charset="2"/>
              <a:buChar char="Ø"/>
            </a:pPr>
            <a:r>
              <a:rPr lang="es-CL" sz="1800" dirty="0"/>
              <a:t>Diagnóstico Socioemocional de los estudiantes. </a:t>
            </a:r>
          </a:p>
          <a:p>
            <a:pPr algn="just"/>
            <a:endParaRPr lang="es-CL" sz="1800" dirty="0"/>
          </a:p>
          <a:p>
            <a:pPr marL="285750" indent="-285750" algn="just">
              <a:buFont typeface="Wingdings" panose="05000000000000000000" pitchFamily="2" charset="2"/>
              <a:buChar char="Ø"/>
            </a:pPr>
            <a:r>
              <a:rPr lang="es-CL" sz="1800" dirty="0"/>
              <a:t>Apoyo Socioemocional, a través de talleres de aprendizaje socioemocional y talleres de Orientación, a cargo de los psicólogos y encarda de pastoral.</a:t>
            </a:r>
          </a:p>
          <a:p>
            <a:pPr algn="just"/>
            <a:endParaRPr lang="es-CL" sz="1800" dirty="0"/>
          </a:p>
          <a:p>
            <a:pPr algn="just"/>
            <a:endParaRPr lang="es-CL" sz="1800" dirty="0"/>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Tree>
    <p:extLst>
      <p:ext uri="{BB962C8B-B14F-4D97-AF65-F5344CB8AC3E}">
        <p14:creationId xmlns:p14="http://schemas.microsoft.com/office/powerpoint/2010/main" val="3003632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389016" y="1449976"/>
            <a:ext cx="9144000" cy="4786232"/>
          </a:xfrm>
        </p:spPr>
        <p:txBody>
          <a:bodyPr>
            <a:normAutofit/>
          </a:bodyPr>
          <a:lstStyle/>
          <a:p>
            <a:pPr marL="342900" indent="-342900" algn="just">
              <a:buFont typeface="Wingdings" panose="05000000000000000000" pitchFamily="2" charset="2"/>
              <a:buChar char="Ø"/>
            </a:pPr>
            <a:r>
              <a:rPr lang="es-CL" dirty="0"/>
              <a:t>Actividades de Autocuidado y de Formación, entre el departamento de pastoral y convivencia escolar (Jornadas de formación, Jornadas de reflexión y desarrollo espiritual, Jornadas de Autocuidado, contención espiritual, etc.)  dirigidos a estudiantes, Asistentes de la educación, Profesionales y Docentes. </a:t>
            </a:r>
          </a:p>
          <a:p>
            <a:pPr marL="342900" indent="-342900" algn="just">
              <a:buFont typeface="Wingdings" panose="05000000000000000000" pitchFamily="2" charset="2"/>
              <a:buChar char="Ø"/>
            </a:pPr>
            <a:endParaRPr lang="es-CL" dirty="0"/>
          </a:p>
          <a:p>
            <a:pPr marL="342900" indent="-342900" algn="just">
              <a:buFont typeface="Wingdings" panose="05000000000000000000" pitchFamily="2" charset="2"/>
              <a:buChar char="Ø"/>
            </a:pPr>
            <a:r>
              <a:rPr lang="es-CL" dirty="0"/>
              <a:t>Proceso de derivación de estudiantes, para un acompañamiento específico en el área socioemocional.  </a:t>
            </a:r>
          </a:p>
          <a:p>
            <a:pPr algn="just"/>
            <a:endParaRPr lang="es-CL" dirty="0"/>
          </a:p>
          <a:p>
            <a:pPr marL="342900" indent="-342900" algn="just">
              <a:buFont typeface="Wingdings" panose="05000000000000000000" pitchFamily="2" charset="2"/>
              <a:buChar char="Ø"/>
            </a:pPr>
            <a:r>
              <a:rPr lang="es-CL" dirty="0"/>
              <a:t>Reconocimiento a estudiantes y familias en actividades en contextos de pandemia</a:t>
            </a:r>
          </a:p>
          <a:p>
            <a:pPr algn="just"/>
            <a:endParaRPr lang="es-CL" dirty="0"/>
          </a:p>
          <a:p>
            <a:pPr algn="just"/>
            <a:endParaRPr lang="es-CL" dirty="0"/>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Tree>
    <p:extLst>
      <p:ext uri="{BB962C8B-B14F-4D97-AF65-F5344CB8AC3E}">
        <p14:creationId xmlns:p14="http://schemas.microsoft.com/office/powerpoint/2010/main" val="3393460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
        <p:nvSpPr>
          <p:cNvPr id="5" name="CuadroTexto 4"/>
          <p:cNvSpPr txBox="1"/>
          <p:nvPr/>
        </p:nvSpPr>
        <p:spPr>
          <a:xfrm>
            <a:off x="1776549" y="1750423"/>
            <a:ext cx="9535885" cy="3785652"/>
          </a:xfrm>
          <a:prstGeom prst="rect">
            <a:avLst/>
          </a:prstGeom>
          <a:noFill/>
        </p:spPr>
        <p:txBody>
          <a:bodyPr wrap="square" rtlCol="0">
            <a:spAutoFit/>
          </a:bodyPr>
          <a:lstStyle/>
          <a:p>
            <a:endParaRPr lang="es-CL" sz="2400" dirty="0"/>
          </a:p>
          <a:p>
            <a:pPr marL="342900" indent="-342900">
              <a:buFont typeface="Wingdings" panose="05000000000000000000" pitchFamily="2" charset="2"/>
              <a:buChar char="Ø"/>
            </a:pPr>
            <a:r>
              <a:rPr lang="es-CL" sz="2400" dirty="0"/>
              <a:t>Desarrollar estrategias de apoyo frente a las necesidades, sociales, emocionales y económicas de los estudiantes implementando acciones concretas.</a:t>
            </a:r>
          </a:p>
          <a:p>
            <a:endParaRPr lang="es-CL" sz="2400" dirty="0"/>
          </a:p>
          <a:p>
            <a:pPr marL="342900" indent="-342900">
              <a:buFont typeface="Wingdings" panose="05000000000000000000" pitchFamily="2" charset="2"/>
              <a:buChar char="Ø"/>
            </a:pPr>
            <a:r>
              <a:rPr lang="es-CL" sz="2400" dirty="0"/>
              <a:t>Gestionar redes y apoyos necesarios para cubrir las necesidades de las familias más vulnerables del colegio.</a:t>
            </a:r>
          </a:p>
          <a:p>
            <a:endParaRPr lang="es-CL" sz="2400" dirty="0"/>
          </a:p>
          <a:p>
            <a:pPr marL="457200" indent="-457200">
              <a:buFont typeface="Wingdings" panose="05000000000000000000" pitchFamily="2" charset="2"/>
              <a:buChar char="Ø"/>
            </a:pPr>
            <a:r>
              <a:rPr lang="es-CL" sz="2400" dirty="0"/>
              <a:t>Desarrollo de actividades con la comunidad escolar bajo el carisma y espíritu franciscano. </a:t>
            </a:r>
          </a:p>
        </p:txBody>
      </p:sp>
    </p:spTree>
    <p:extLst>
      <p:ext uri="{BB962C8B-B14F-4D97-AF65-F5344CB8AC3E}">
        <p14:creationId xmlns:p14="http://schemas.microsoft.com/office/powerpoint/2010/main" val="496190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pic>
        <p:nvPicPr>
          <p:cNvPr id="3" name="Imagen 2"/>
          <p:cNvPicPr>
            <a:picLocks noChangeAspect="1"/>
          </p:cNvPicPr>
          <p:nvPr/>
        </p:nvPicPr>
        <p:blipFill>
          <a:blip r:embed="rId4"/>
          <a:stretch>
            <a:fillRect/>
          </a:stretch>
        </p:blipFill>
        <p:spPr>
          <a:xfrm>
            <a:off x="4091156" y="1030287"/>
            <a:ext cx="4009685" cy="2120624"/>
          </a:xfrm>
          <a:prstGeom prst="rect">
            <a:avLst/>
          </a:prstGeom>
        </p:spPr>
      </p:pic>
      <p:pic>
        <p:nvPicPr>
          <p:cNvPr id="5" name="Imagen 4"/>
          <p:cNvPicPr>
            <a:picLocks noChangeAspect="1"/>
          </p:cNvPicPr>
          <p:nvPr/>
        </p:nvPicPr>
        <p:blipFill>
          <a:blip r:embed="rId5"/>
          <a:stretch>
            <a:fillRect/>
          </a:stretch>
        </p:blipFill>
        <p:spPr>
          <a:xfrm rot="1061824">
            <a:off x="7833766" y="2668228"/>
            <a:ext cx="3397990" cy="3397990"/>
          </a:xfrm>
          <a:prstGeom prst="rect">
            <a:avLst/>
          </a:prstGeom>
        </p:spPr>
      </p:pic>
      <p:pic>
        <p:nvPicPr>
          <p:cNvPr id="7" name="Imagen 6"/>
          <p:cNvPicPr>
            <a:picLocks noChangeAspect="1"/>
          </p:cNvPicPr>
          <p:nvPr/>
        </p:nvPicPr>
        <p:blipFill>
          <a:blip r:embed="rId6"/>
          <a:stretch>
            <a:fillRect/>
          </a:stretch>
        </p:blipFill>
        <p:spPr>
          <a:xfrm rot="20105869">
            <a:off x="971364" y="2379974"/>
            <a:ext cx="3348200" cy="3348200"/>
          </a:xfrm>
          <a:prstGeom prst="rect">
            <a:avLst/>
          </a:prstGeom>
        </p:spPr>
      </p:pic>
    </p:spTree>
    <p:extLst>
      <p:ext uri="{BB962C8B-B14F-4D97-AF65-F5344CB8AC3E}">
        <p14:creationId xmlns:p14="http://schemas.microsoft.com/office/powerpoint/2010/main" val="2988696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pic>
        <p:nvPicPr>
          <p:cNvPr id="8" name="Imagen 7"/>
          <p:cNvPicPr>
            <a:picLocks noChangeAspect="1"/>
          </p:cNvPicPr>
          <p:nvPr/>
        </p:nvPicPr>
        <p:blipFill>
          <a:blip r:embed="rId4"/>
          <a:stretch>
            <a:fillRect/>
          </a:stretch>
        </p:blipFill>
        <p:spPr>
          <a:xfrm rot="20206491">
            <a:off x="1085653" y="1898869"/>
            <a:ext cx="4021461" cy="4021461"/>
          </a:xfrm>
          <a:prstGeom prst="rect">
            <a:avLst/>
          </a:prstGeom>
        </p:spPr>
      </p:pic>
      <p:pic>
        <p:nvPicPr>
          <p:cNvPr id="9" name="Imagen 8"/>
          <p:cNvPicPr>
            <a:picLocks noChangeAspect="1"/>
          </p:cNvPicPr>
          <p:nvPr/>
        </p:nvPicPr>
        <p:blipFill>
          <a:blip r:embed="rId5"/>
          <a:stretch>
            <a:fillRect/>
          </a:stretch>
        </p:blipFill>
        <p:spPr>
          <a:xfrm rot="827648">
            <a:off x="6738809" y="1717256"/>
            <a:ext cx="4279087" cy="4283779"/>
          </a:xfrm>
          <a:prstGeom prst="rect">
            <a:avLst/>
          </a:prstGeom>
        </p:spPr>
      </p:pic>
    </p:spTree>
    <p:extLst>
      <p:ext uri="{BB962C8B-B14F-4D97-AF65-F5344CB8AC3E}">
        <p14:creationId xmlns:p14="http://schemas.microsoft.com/office/powerpoint/2010/main" val="3312630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pic>
        <p:nvPicPr>
          <p:cNvPr id="3" name="Imagen 2"/>
          <p:cNvPicPr>
            <a:picLocks noChangeAspect="1"/>
          </p:cNvPicPr>
          <p:nvPr/>
        </p:nvPicPr>
        <p:blipFill>
          <a:blip r:embed="rId4"/>
          <a:stretch>
            <a:fillRect/>
          </a:stretch>
        </p:blipFill>
        <p:spPr>
          <a:xfrm rot="20355300">
            <a:off x="804805" y="1909169"/>
            <a:ext cx="4341223" cy="3516603"/>
          </a:xfrm>
          <a:prstGeom prst="rect">
            <a:avLst/>
          </a:prstGeom>
        </p:spPr>
      </p:pic>
      <p:pic>
        <p:nvPicPr>
          <p:cNvPr id="5" name="Imagen 4"/>
          <p:cNvPicPr>
            <a:picLocks noChangeAspect="1"/>
          </p:cNvPicPr>
          <p:nvPr/>
        </p:nvPicPr>
        <p:blipFill>
          <a:blip r:embed="rId5"/>
          <a:stretch>
            <a:fillRect/>
          </a:stretch>
        </p:blipFill>
        <p:spPr>
          <a:xfrm rot="1360177">
            <a:off x="6104212" y="2174970"/>
            <a:ext cx="5385732" cy="3034549"/>
          </a:xfrm>
          <a:prstGeom prst="rect">
            <a:avLst/>
          </a:prstGeom>
        </p:spPr>
      </p:pic>
    </p:spTree>
    <p:extLst>
      <p:ext uri="{BB962C8B-B14F-4D97-AF65-F5344CB8AC3E}">
        <p14:creationId xmlns:p14="http://schemas.microsoft.com/office/powerpoint/2010/main" val="1458211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523999" y="1030287"/>
            <a:ext cx="9144000" cy="1655762"/>
          </a:xfrm>
        </p:spPr>
        <p:txBody>
          <a:bodyPr/>
          <a:lstStyle/>
          <a:p>
            <a:r>
              <a:rPr lang="es-CL" sz="3200" b="1" dirty="0">
                <a:solidFill>
                  <a:schemeClr val="accent2">
                    <a:lumMod val="50000"/>
                  </a:schemeClr>
                </a:solidFill>
                <a:latin typeface="Lucida Handwriting" panose="03010101010101010101" pitchFamily="66" charset="0"/>
              </a:rPr>
              <a:t>EQUIPO DE GESTIÓN</a:t>
            </a:r>
          </a:p>
          <a:p>
            <a:endParaRPr lang="es-CL" dirty="0"/>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graphicFrame>
        <p:nvGraphicFramePr>
          <p:cNvPr id="5" name="Tabla 4"/>
          <p:cNvGraphicFramePr>
            <a:graphicFrameLocks noGrp="1"/>
          </p:cNvGraphicFramePr>
          <p:nvPr>
            <p:extLst>
              <p:ext uri="{D42A27DB-BD31-4B8C-83A1-F6EECF244321}">
                <p14:modId xmlns:p14="http://schemas.microsoft.com/office/powerpoint/2010/main" val="3078692012"/>
              </p:ext>
            </p:extLst>
          </p:nvPr>
        </p:nvGraphicFramePr>
        <p:xfrm>
          <a:off x="2031999" y="1597251"/>
          <a:ext cx="8128000" cy="4437788"/>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1248546933"/>
                    </a:ext>
                  </a:extLst>
                </a:gridCol>
                <a:gridCol w="4064000">
                  <a:extLst>
                    <a:ext uri="{9D8B030D-6E8A-4147-A177-3AD203B41FA5}">
                      <a16:colId xmlns:a16="http://schemas.microsoft.com/office/drawing/2014/main" val="4072470380"/>
                    </a:ext>
                  </a:extLst>
                </a:gridCol>
              </a:tblGrid>
              <a:tr h="435135">
                <a:tc>
                  <a:txBody>
                    <a:bodyPr/>
                    <a:lstStyle/>
                    <a:p>
                      <a:endParaRPr lang="es-CL" dirty="0"/>
                    </a:p>
                  </a:txBody>
                  <a:tcPr/>
                </a:tc>
                <a:tc>
                  <a:txBody>
                    <a:bodyPr/>
                    <a:lstStyle/>
                    <a:p>
                      <a:endParaRPr lang="es-CL"/>
                    </a:p>
                  </a:txBody>
                  <a:tcPr/>
                </a:tc>
                <a:extLst>
                  <a:ext uri="{0D108BD9-81ED-4DB2-BD59-A6C34878D82A}">
                    <a16:rowId xmlns:a16="http://schemas.microsoft.com/office/drawing/2014/main" val="1691475554"/>
                  </a:ext>
                </a:extLst>
              </a:tr>
              <a:tr h="441179">
                <a:tc>
                  <a:txBody>
                    <a:bodyPr/>
                    <a:lstStyle/>
                    <a:p>
                      <a:r>
                        <a:rPr lang="es-CL" dirty="0"/>
                        <a:t>Directora</a:t>
                      </a:r>
                    </a:p>
                  </a:txBody>
                  <a:tcPr/>
                </a:tc>
                <a:tc>
                  <a:txBody>
                    <a:bodyPr/>
                    <a:lstStyle/>
                    <a:p>
                      <a:r>
                        <a:rPr lang="es-CL" dirty="0"/>
                        <a:t>Evelyn Vergara </a:t>
                      </a:r>
                      <a:r>
                        <a:rPr lang="es-CL" dirty="0" err="1"/>
                        <a:t>Aladay</a:t>
                      </a:r>
                      <a:endParaRPr lang="es-CL" dirty="0"/>
                    </a:p>
                  </a:txBody>
                  <a:tcPr/>
                </a:tc>
                <a:extLst>
                  <a:ext uri="{0D108BD9-81ED-4DB2-BD59-A6C34878D82A}">
                    <a16:rowId xmlns:a16="http://schemas.microsoft.com/office/drawing/2014/main" val="2808850966"/>
                  </a:ext>
                </a:extLst>
              </a:tr>
              <a:tr h="441179">
                <a:tc>
                  <a:txBody>
                    <a:bodyPr/>
                    <a:lstStyle/>
                    <a:p>
                      <a:r>
                        <a:rPr lang="es-CL" dirty="0"/>
                        <a:t>Subdirectora</a:t>
                      </a:r>
                    </a:p>
                  </a:txBody>
                  <a:tcPr/>
                </a:tc>
                <a:tc>
                  <a:txBody>
                    <a:bodyPr/>
                    <a:lstStyle/>
                    <a:p>
                      <a:r>
                        <a:rPr lang="es-CL" dirty="0"/>
                        <a:t>Hna.</a:t>
                      </a:r>
                      <a:r>
                        <a:rPr lang="es-CL" baseline="0" dirty="0"/>
                        <a:t> Elizabeth </a:t>
                      </a:r>
                      <a:r>
                        <a:rPr lang="es-CL" baseline="0" dirty="0" err="1"/>
                        <a:t>Mosqueira</a:t>
                      </a:r>
                      <a:r>
                        <a:rPr lang="es-CL" baseline="0" dirty="0"/>
                        <a:t> Olivera</a:t>
                      </a:r>
                      <a:endParaRPr lang="es-CL" dirty="0"/>
                    </a:p>
                  </a:txBody>
                  <a:tcPr/>
                </a:tc>
                <a:extLst>
                  <a:ext uri="{0D108BD9-81ED-4DB2-BD59-A6C34878D82A}">
                    <a16:rowId xmlns:a16="http://schemas.microsoft.com/office/drawing/2014/main" val="582058815"/>
                  </a:ext>
                </a:extLst>
              </a:tr>
              <a:tr h="441179">
                <a:tc>
                  <a:txBody>
                    <a:bodyPr/>
                    <a:lstStyle/>
                    <a:p>
                      <a:r>
                        <a:rPr lang="es-CL" dirty="0"/>
                        <a:t>Inspectora General</a:t>
                      </a:r>
                    </a:p>
                  </a:txBody>
                  <a:tcPr/>
                </a:tc>
                <a:tc>
                  <a:txBody>
                    <a:bodyPr/>
                    <a:lstStyle/>
                    <a:p>
                      <a:r>
                        <a:rPr lang="es-CL" dirty="0"/>
                        <a:t>Hna. Ruth Salazar Leal</a:t>
                      </a:r>
                    </a:p>
                  </a:txBody>
                  <a:tcPr/>
                </a:tc>
                <a:extLst>
                  <a:ext uri="{0D108BD9-81ED-4DB2-BD59-A6C34878D82A}">
                    <a16:rowId xmlns:a16="http://schemas.microsoft.com/office/drawing/2014/main" val="1274660684"/>
                  </a:ext>
                </a:extLst>
              </a:tr>
              <a:tr h="441179">
                <a:tc>
                  <a:txBody>
                    <a:bodyPr/>
                    <a:lstStyle/>
                    <a:p>
                      <a:r>
                        <a:rPr lang="es-CL" dirty="0"/>
                        <a:t>Inspectores</a:t>
                      </a:r>
                    </a:p>
                  </a:txBody>
                  <a:tcPr/>
                </a:tc>
                <a:tc>
                  <a:txBody>
                    <a:bodyPr/>
                    <a:lstStyle/>
                    <a:p>
                      <a:r>
                        <a:rPr lang="es-CL" dirty="0"/>
                        <a:t>Hna. Margarita Núñez</a:t>
                      </a:r>
                      <a:r>
                        <a:rPr lang="es-CL" baseline="0" dirty="0"/>
                        <a:t> Aranda</a:t>
                      </a:r>
                    </a:p>
                    <a:p>
                      <a:r>
                        <a:rPr lang="es-CL" baseline="0" dirty="0"/>
                        <a:t>Jorge Gaete Soto</a:t>
                      </a:r>
                    </a:p>
                    <a:p>
                      <a:r>
                        <a:rPr lang="es-CL" baseline="0" dirty="0"/>
                        <a:t>Alfredo Astudillo</a:t>
                      </a:r>
                      <a:endParaRPr lang="es-CL" dirty="0"/>
                    </a:p>
                  </a:txBody>
                  <a:tcPr/>
                </a:tc>
                <a:extLst>
                  <a:ext uri="{0D108BD9-81ED-4DB2-BD59-A6C34878D82A}">
                    <a16:rowId xmlns:a16="http://schemas.microsoft.com/office/drawing/2014/main" val="3575151059"/>
                  </a:ext>
                </a:extLst>
              </a:tr>
              <a:tr h="441179">
                <a:tc>
                  <a:txBody>
                    <a:bodyPr/>
                    <a:lstStyle/>
                    <a:p>
                      <a:r>
                        <a:rPr lang="es-CL" dirty="0"/>
                        <a:t>Jefa Unidad Técnico</a:t>
                      </a:r>
                      <a:r>
                        <a:rPr lang="es-CL" baseline="0" dirty="0"/>
                        <a:t> Pedagógica</a:t>
                      </a:r>
                      <a:endParaRPr lang="es-CL" dirty="0"/>
                    </a:p>
                  </a:txBody>
                  <a:tcPr/>
                </a:tc>
                <a:tc>
                  <a:txBody>
                    <a:bodyPr/>
                    <a:lstStyle/>
                    <a:p>
                      <a:r>
                        <a:rPr lang="es-CL" dirty="0"/>
                        <a:t>Rosa Jiménez Romero</a:t>
                      </a:r>
                    </a:p>
                  </a:txBody>
                  <a:tcPr/>
                </a:tc>
                <a:extLst>
                  <a:ext uri="{0D108BD9-81ED-4DB2-BD59-A6C34878D82A}">
                    <a16:rowId xmlns:a16="http://schemas.microsoft.com/office/drawing/2014/main" val="3083178056"/>
                  </a:ext>
                </a:extLst>
              </a:tr>
              <a:tr h="441179">
                <a:tc>
                  <a:txBody>
                    <a:bodyPr/>
                    <a:lstStyle/>
                    <a:p>
                      <a:r>
                        <a:rPr lang="es-CL" dirty="0"/>
                        <a:t>Coordinadora de Pastoral</a:t>
                      </a:r>
                    </a:p>
                  </a:txBody>
                  <a:tcPr/>
                </a:tc>
                <a:tc>
                  <a:txBody>
                    <a:bodyPr/>
                    <a:lstStyle/>
                    <a:p>
                      <a:r>
                        <a:rPr lang="es-CL" dirty="0"/>
                        <a:t>Marlene</a:t>
                      </a:r>
                      <a:r>
                        <a:rPr lang="es-CL" baseline="0" dirty="0"/>
                        <a:t> Aravena Tamayo</a:t>
                      </a:r>
                      <a:endParaRPr lang="es-CL" dirty="0"/>
                    </a:p>
                  </a:txBody>
                  <a:tcPr/>
                </a:tc>
                <a:extLst>
                  <a:ext uri="{0D108BD9-81ED-4DB2-BD59-A6C34878D82A}">
                    <a16:rowId xmlns:a16="http://schemas.microsoft.com/office/drawing/2014/main" val="719239015"/>
                  </a:ext>
                </a:extLst>
              </a:tr>
              <a:tr h="441179">
                <a:tc>
                  <a:txBody>
                    <a:bodyPr/>
                    <a:lstStyle/>
                    <a:p>
                      <a:r>
                        <a:rPr lang="es-CL" dirty="0"/>
                        <a:t>Coordinadora</a:t>
                      </a:r>
                      <a:r>
                        <a:rPr lang="es-CL" baseline="0" dirty="0"/>
                        <a:t> PIE</a:t>
                      </a:r>
                      <a:endParaRPr lang="es-CL" dirty="0"/>
                    </a:p>
                  </a:txBody>
                  <a:tcPr/>
                </a:tc>
                <a:tc>
                  <a:txBody>
                    <a:bodyPr/>
                    <a:lstStyle/>
                    <a:p>
                      <a:r>
                        <a:rPr lang="es-CL" dirty="0"/>
                        <a:t>María</a:t>
                      </a:r>
                      <a:r>
                        <a:rPr lang="es-CL" baseline="0" dirty="0"/>
                        <a:t> Alejandra García Carvajal</a:t>
                      </a:r>
                      <a:endParaRPr lang="es-CL" dirty="0"/>
                    </a:p>
                  </a:txBody>
                  <a:tcPr/>
                </a:tc>
                <a:extLst>
                  <a:ext uri="{0D108BD9-81ED-4DB2-BD59-A6C34878D82A}">
                    <a16:rowId xmlns:a16="http://schemas.microsoft.com/office/drawing/2014/main" val="498832339"/>
                  </a:ext>
                </a:extLst>
              </a:tr>
              <a:tr h="441179">
                <a:tc>
                  <a:txBody>
                    <a:bodyPr/>
                    <a:lstStyle/>
                    <a:p>
                      <a:r>
                        <a:rPr lang="es-CL" dirty="0"/>
                        <a:t>Encargado</a:t>
                      </a:r>
                      <a:r>
                        <a:rPr lang="es-CL" baseline="0" dirty="0"/>
                        <a:t> Convivencia Escolar</a:t>
                      </a:r>
                      <a:endParaRPr lang="es-CL" dirty="0"/>
                    </a:p>
                  </a:txBody>
                  <a:tcPr/>
                </a:tc>
                <a:tc>
                  <a:txBody>
                    <a:bodyPr/>
                    <a:lstStyle/>
                    <a:p>
                      <a:r>
                        <a:rPr lang="es-CL" dirty="0"/>
                        <a:t>Jorge</a:t>
                      </a:r>
                      <a:r>
                        <a:rPr lang="es-CL" baseline="0" dirty="0"/>
                        <a:t> Gaete Soto</a:t>
                      </a:r>
                      <a:endParaRPr lang="es-CL" dirty="0"/>
                    </a:p>
                  </a:txBody>
                  <a:tcPr/>
                </a:tc>
                <a:extLst>
                  <a:ext uri="{0D108BD9-81ED-4DB2-BD59-A6C34878D82A}">
                    <a16:rowId xmlns:a16="http://schemas.microsoft.com/office/drawing/2014/main" val="1433326091"/>
                  </a:ext>
                </a:extLst>
              </a:tr>
            </a:tbl>
          </a:graphicData>
        </a:graphic>
      </p:graphicFrame>
    </p:spTree>
    <p:extLst>
      <p:ext uri="{BB962C8B-B14F-4D97-AF65-F5344CB8AC3E}">
        <p14:creationId xmlns:p14="http://schemas.microsoft.com/office/powerpoint/2010/main" val="1422812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pic>
        <p:nvPicPr>
          <p:cNvPr id="5" name="Imagen 4"/>
          <p:cNvPicPr>
            <a:picLocks noChangeAspect="1"/>
          </p:cNvPicPr>
          <p:nvPr/>
        </p:nvPicPr>
        <p:blipFill>
          <a:blip r:embed="rId4"/>
          <a:stretch>
            <a:fillRect/>
          </a:stretch>
        </p:blipFill>
        <p:spPr>
          <a:xfrm>
            <a:off x="1280160" y="1449976"/>
            <a:ext cx="9520247" cy="4747862"/>
          </a:xfrm>
          <a:prstGeom prst="rect">
            <a:avLst/>
          </a:prstGeom>
        </p:spPr>
      </p:pic>
    </p:spTree>
    <p:extLst>
      <p:ext uri="{BB962C8B-B14F-4D97-AF65-F5344CB8AC3E}">
        <p14:creationId xmlns:p14="http://schemas.microsoft.com/office/powerpoint/2010/main" val="3508241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524000" y="1828800"/>
            <a:ext cx="9144000" cy="3435532"/>
          </a:xfrm>
        </p:spPr>
        <p:txBody>
          <a:bodyPr>
            <a:normAutofit/>
          </a:bodyPr>
          <a:lstStyle/>
          <a:p>
            <a:r>
              <a:rPr lang="es-ES" dirty="0"/>
              <a:t>Con fecha 30 de marzo del año 2021 se presenta ante la comunidad educativa la cuenta pública año 2020.</a:t>
            </a:r>
          </a:p>
          <a:p>
            <a:endParaRPr lang="es-ES" dirty="0"/>
          </a:p>
          <a:p>
            <a:r>
              <a:rPr lang="es-ES" dirty="0"/>
              <a:t>Cumpliendo con la normativa establecida por la Ley Nº 19.523 / 97 que nos solicita "informar anualmente a la comunidad, sobre el uso de los recursos, el avance del Proyecto Educativo y su contribución al mejoramiento de la calidad de la educación" </a:t>
            </a:r>
            <a:endParaRPr lang="es-CL" dirty="0"/>
          </a:p>
          <a:p>
            <a:endParaRPr lang="es-CL" dirty="0"/>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Tree>
    <p:extLst>
      <p:ext uri="{BB962C8B-B14F-4D97-AF65-F5344CB8AC3E}">
        <p14:creationId xmlns:p14="http://schemas.microsoft.com/office/powerpoint/2010/main" val="1904287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524000" y="1332411"/>
            <a:ext cx="9144000" cy="3925389"/>
          </a:xfrm>
        </p:spPr>
        <p:txBody>
          <a:bodyPr/>
          <a:lstStyle/>
          <a:p>
            <a:r>
              <a:rPr lang="es-CL" sz="4800" dirty="0">
                <a:solidFill>
                  <a:schemeClr val="accent2">
                    <a:lumMod val="50000"/>
                  </a:schemeClr>
                </a:solidFill>
                <a:latin typeface="Lucida Calligraphy" panose="03010101010101010101" pitchFamily="66" charset="0"/>
              </a:rPr>
              <a:t>MISIÓN</a:t>
            </a:r>
          </a:p>
          <a:p>
            <a:endParaRPr lang="es-CL" dirty="0"/>
          </a:p>
          <a:p>
            <a:r>
              <a:rPr lang="es-CL" sz="2800" dirty="0"/>
              <a:t>Formar personas integrales con una educación Cristo-céntrica y franciscana reparadora que genere</a:t>
            </a:r>
          </a:p>
          <a:p>
            <a:r>
              <a:rPr lang="es-CL" sz="2800" dirty="0"/>
              <a:t>aprendizajes innovadores de calidad junto a la familia, en un ambiente fraterno, basado en la</a:t>
            </a:r>
          </a:p>
          <a:p>
            <a:r>
              <a:rPr lang="es-CL" sz="2800" dirty="0"/>
              <a:t>pedagogía del amor, para transformarse en agentes de cambio en una sociedad globalizada.</a:t>
            </a: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Tree>
    <p:extLst>
      <p:ext uri="{BB962C8B-B14F-4D97-AF65-F5344CB8AC3E}">
        <p14:creationId xmlns:p14="http://schemas.microsoft.com/office/powerpoint/2010/main" val="363083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524000" y="1449975"/>
            <a:ext cx="9144000" cy="4480561"/>
          </a:xfrm>
        </p:spPr>
        <p:txBody>
          <a:bodyPr>
            <a:normAutofit/>
          </a:bodyPr>
          <a:lstStyle/>
          <a:p>
            <a:r>
              <a:rPr lang="es-CL" sz="4800" dirty="0">
                <a:solidFill>
                  <a:schemeClr val="accent2">
                    <a:lumMod val="50000"/>
                  </a:schemeClr>
                </a:solidFill>
                <a:latin typeface="Lucida Calligraphy" panose="03010101010101010101" pitchFamily="66" charset="0"/>
              </a:rPr>
              <a:t>VISIÓN</a:t>
            </a:r>
          </a:p>
          <a:p>
            <a:r>
              <a:rPr lang="es-CL" dirty="0"/>
              <a:t>Somos una comunidad educativa inclusiva católica, que busca formar agentes de cambio para que</a:t>
            </a:r>
          </a:p>
          <a:p>
            <a:r>
              <a:rPr lang="es-CL" dirty="0"/>
              <a:t>crezcan en libertad, en los valores franciscanos y eucarísticos, amando al prójimo con servicio</a:t>
            </a:r>
          </a:p>
          <a:p>
            <a:r>
              <a:rPr lang="es-CL" dirty="0"/>
              <a:t>incondicional al otro, con conciencia ecológica que se transformen en líderes, con capacidades</a:t>
            </a:r>
          </a:p>
          <a:p>
            <a:r>
              <a:rPr lang="es-CL" dirty="0"/>
              <a:t>académicas con alto desempeño, a imagen de Cristo con actitud constructiva que los lleve a ser</a:t>
            </a:r>
          </a:p>
          <a:p>
            <a:r>
              <a:rPr lang="es-CL" dirty="0"/>
              <a:t>signos de Paz y Bien e instrumentos reparadores en un mundo global.</a:t>
            </a:r>
            <a:endParaRPr lang="es-CL" sz="2800" dirty="0">
              <a:solidFill>
                <a:schemeClr val="accent2">
                  <a:lumMod val="50000"/>
                </a:schemeClr>
              </a:solidFill>
              <a:latin typeface="Lucida Calligraphy" panose="03010101010101010101" pitchFamily="66"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Tree>
    <p:extLst>
      <p:ext uri="{BB962C8B-B14F-4D97-AF65-F5344CB8AC3E}">
        <p14:creationId xmlns:p14="http://schemas.microsoft.com/office/powerpoint/2010/main" val="732311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1523999" y="888273"/>
            <a:ext cx="9144000" cy="5042262"/>
          </a:xfrm>
        </p:spPr>
        <p:txBody>
          <a:bodyPr>
            <a:normAutofit/>
          </a:bodyPr>
          <a:lstStyle/>
          <a:p>
            <a:r>
              <a:rPr lang="es-CL" sz="3600" dirty="0">
                <a:solidFill>
                  <a:schemeClr val="accent2">
                    <a:lumMod val="50000"/>
                  </a:schemeClr>
                </a:solidFill>
                <a:latin typeface="Lucida Calligraphy" panose="03010101010101010101" pitchFamily="66" charset="0"/>
              </a:rPr>
              <a:t>Resumen final de Remuneraciones al 31 de Diciembre de 2019</a:t>
            </a:r>
          </a:p>
          <a:p>
            <a:endParaRPr lang="es-CL" sz="3600" dirty="0">
              <a:solidFill>
                <a:schemeClr val="accent2">
                  <a:lumMod val="50000"/>
                </a:schemeClr>
              </a:solidFill>
              <a:latin typeface="Lucida Calligraphy" panose="03010101010101010101" pitchFamily="66"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pic>
        <p:nvPicPr>
          <p:cNvPr id="11" name="Imagen 10"/>
          <p:cNvPicPr>
            <a:picLocks noChangeAspect="1"/>
          </p:cNvPicPr>
          <p:nvPr/>
        </p:nvPicPr>
        <p:blipFill>
          <a:blip r:embed="rId4"/>
          <a:stretch>
            <a:fillRect/>
          </a:stretch>
        </p:blipFill>
        <p:spPr>
          <a:xfrm>
            <a:off x="1319349" y="2181497"/>
            <a:ext cx="4585062" cy="1685109"/>
          </a:xfrm>
          <a:prstGeom prst="rect">
            <a:avLst/>
          </a:prstGeom>
        </p:spPr>
      </p:pic>
      <p:pic>
        <p:nvPicPr>
          <p:cNvPr id="12" name="Imagen 11"/>
          <p:cNvPicPr>
            <a:picLocks noChangeAspect="1"/>
          </p:cNvPicPr>
          <p:nvPr/>
        </p:nvPicPr>
        <p:blipFill>
          <a:blip r:embed="rId5"/>
          <a:stretch>
            <a:fillRect/>
          </a:stretch>
        </p:blipFill>
        <p:spPr>
          <a:xfrm>
            <a:off x="6109062" y="2181497"/>
            <a:ext cx="4587339" cy="1685109"/>
          </a:xfrm>
          <a:prstGeom prst="rect">
            <a:avLst/>
          </a:prstGeom>
        </p:spPr>
      </p:pic>
      <p:pic>
        <p:nvPicPr>
          <p:cNvPr id="13" name="Imagen 12"/>
          <p:cNvPicPr>
            <a:picLocks noChangeAspect="1"/>
          </p:cNvPicPr>
          <p:nvPr/>
        </p:nvPicPr>
        <p:blipFill>
          <a:blip r:embed="rId6"/>
          <a:stretch>
            <a:fillRect/>
          </a:stretch>
        </p:blipFill>
        <p:spPr>
          <a:xfrm>
            <a:off x="1319348" y="4171070"/>
            <a:ext cx="4349931" cy="1850907"/>
          </a:xfrm>
          <a:prstGeom prst="rect">
            <a:avLst/>
          </a:prstGeom>
        </p:spPr>
      </p:pic>
      <p:pic>
        <p:nvPicPr>
          <p:cNvPr id="14" name="Imagen 13"/>
          <p:cNvPicPr>
            <a:picLocks noChangeAspect="1"/>
          </p:cNvPicPr>
          <p:nvPr/>
        </p:nvPicPr>
        <p:blipFill>
          <a:blip r:embed="rId7"/>
          <a:stretch>
            <a:fillRect/>
          </a:stretch>
        </p:blipFill>
        <p:spPr>
          <a:xfrm>
            <a:off x="5873928" y="4171070"/>
            <a:ext cx="4659087" cy="1759465"/>
          </a:xfrm>
          <a:prstGeom prst="rect">
            <a:avLst/>
          </a:prstGeom>
        </p:spPr>
      </p:pic>
    </p:spTree>
    <p:extLst>
      <p:ext uri="{BB962C8B-B14F-4D97-AF65-F5344CB8AC3E}">
        <p14:creationId xmlns:p14="http://schemas.microsoft.com/office/powerpoint/2010/main" val="373461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
        <p:nvSpPr>
          <p:cNvPr id="5" name="Rectángulo 4"/>
          <p:cNvSpPr/>
          <p:nvPr/>
        </p:nvSpPr>
        <p:spPr>
          <a:xfrm>
            <a:off x="3001822" y="1039765"/>
            <a:ext cx="5900974" cy="590931"/>
          </a:xfrm>
          <a:prstGeom prst="rect">
            <a:avLst/>
          </a:prstGeom>
        </p:spPr>
        <p:txBody>
          <a:bodyPr wrap="none">
            <a:spAutoFit/>
          </a:bodyPr>
          <a:lstStyle/>
          <a:p>
            <a:pPr lvl="0" algn="ctr">
              <a:lnSpc>
                <a:spcPct val="90000"/>
              </a:lnSpc>
              <a:spcBef>
                <a:spcPts val="1000"/>
              </a:spcBef>
            </a:pPr>
            <a:r>
              <a:rPr lang="es-CL" sz="3600" b="1" dirty="0">
                <a:solidFill>
                  <a:srgbClr val="ED7D31">
                    <a:lumMod val="50000"/>
                  </a:srgbClr>
                </a:solidFill>
                <a:latin typeface="Lucida Handwriting" panose="03010101010101010101" pitchFamily="66" charset="0"/>
              </a:rPr>
              <a:t>GESTIÓN PEDAGÓGICA</a:t>
            </a:r>
          </a:p>
        </p:txBody>
      </p:sp>
      <p:sp>
        <p:nvSpPr>
          <p:cNvPr id="3" name="CuadroTexto 2"/>
          <p:cNvSpPr txBox="1"/>
          <p:nvPr/>
        </p:nvSpPr>
        <p:spPr>
          <a:xfrm>
            <a:off x="705394" y="2181497"/>
            <a:ext cx="10659292" cy="3693319"/>
          </a:xfrm>
          <a:prstGeom prst="rect">
            <a:avLst/>
          </a:prstGeom>
          <a:noFill/>
        </p:spPr>
        <p:txBody>
          <a:bodyPr wrap="square" rtlCol="0">
            <a:spAutoFit/>
          </a:bodyPr>
          <a:lstStyle/>
          <a:p>
            <a:r>
              <a:rPr lang="es-CL"/>
              <a:t>Se da inicio al año escolar, considerando la primera semana para realizar diagnósticos y la segunda para realizar la retroalimentación correspondiente en cada una de las asignaturas.</a:t>
            </a:r>
          </a:p>
          <a:p>
            <a:endParaRPr lang="es-CL"/>
          </a:p>
          <a:p>
            <a:r>
              <a:rPr lang="es-CL"/>
              <a:t>Se lleva a cabo reunión extraordinaria de Equipo Directivo, junto al consejo de profesores por la llegada del COVID-19 al país, indicándole a los docentes, cómo se trabajará en principio debido a la pandemia.</a:t>
            </a:r>
          </a:p>
          <a:p>
            <a:endParaRPr lang="es-CL"/>
          </a:p>
          <a:p>
            <a:r>
              <a:rPr lang="es-CL"/>
              <a:t>En principio se comienza a utilizar guías de aprendizaje a distancia para los estudiantes por medio de la Página Oficial del Colegio y entregando de manera presencial un día determinado en el establecimiento.</a:t>
            </a:r>
          </a:p>
          <a:p>
            <a:endParaRPr lang="es-CL"/>
          </a:p>
          <a:p>
            <a:r>
              <a:rPr lang="es-CL"/>
              <a:t>Para completar el leccionario del libro de clases, se crea una bitácora diaria, la que deben reportar semanalmente a UTP</a:t>
            </a:r>
          </a:p>
          <a:p>
            <a:endParaRPr lang="es-CL"/>
          </a:p>
          <a:p>
            <a:r>
              <a:rPr lang="es-CL"/>
              <a:t>Se acompaña diariamente a los docentes vía WhatsApp y se continúa por el resto del año.</a:t>
            </a:r>
          </a:p>
        </p:txBody>
      </p:sp>
    </p:spTree>
    <p:extLst>
      <p:ext uri="{BB962C8B-B14F-4D97-AF65-F5344CB8AC3E}">
        <p14:creationId xmlns:p14="http://schemas.microsoft.com/office/powerpoint/2010/main" val="52559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8034" y="0"/>
            <a:ext cx="6635931" cy="796834"/>
          </a:xfrm>
        </p:spPr>
        <p:txBody>
          <a:bodyPr>
            <a:normAutofit/>
          </a:bodyPr>
          <a:lstStyle/>
          <a:p>
            <a:pPr>
              <a:lnSpc>
                <a:spcPct val="107000"/>
              </a:lnSpc>
              <a:spcAft>
                <a:spcPts val="800"/>
              </a:spcAft>
            </a:pPr>
            <a:r>
              <a:rPr lang="es-CL" sz="3200" dirty="0">
                <a:solidFill>
                  <a:srgbClr val="C45911"/>
                </a:solidFill>
                <a:effectLst>
                  <a:outerShdw blurRad="50800" dist="38100" dir="10800000" algn="r">
                    <a:srgbClr val="000000">
                      <a:alpha val="40000"/>
                    </a:srgbClr>
                  </a:outerShdw>
                  <a:reflection blurRad="6350" stA="53000" endA="300" endPos="35500" dir="5400000" sy="-90000" algn="bl"/>
                </a:effectLst>
                <a:latin typeface="Edwardian Script ITC" panose="030303020407070D0804" pitchFamily="66" charset="0"/>
                <a:ea typeface="Calibri" panose="020F0502020204030204" pitchFamily="34" charset="0"/>
                <a:cs typeface="Times New Roman" panose="02020603050405020304" pitchFamily="18" charset="0"/>
              </a:rPr>
              <a:t>Humanizando la educación con la pedagogía del Amor</a:t>
            </a:r>
            <a:endParaRPr lang="es-CL"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INSIGNIA"/>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422094" y="463323"/>
            <a:ext cx="1236889" cy="1133929"/>
          </a:xfrm>
          <a:prstGeom prst="rect">
            <a:avLst/>
          </a:prstGeom>
          <a:noFill/>
          <a:effectLst>
            <a:outerShdw dist="107763" dir="8100000" algn="ctr" rotWithShape="0">
              <a:srgbClr val="808080">
                <a:alpha val="50000"/>
              </a:srgbClr>
            </a:outerShdw>
          </a:effectLst>
        </p:spPr>
      </p:pic>
      <p:pic>
        <p:nvPicPr>
          <p:cNvPr id="6" name="Imagen 5" descr="C:\Users\David Gómez\AppData\Local\Microsoft\Windows\INetCache\Content.Word\sanfco.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3016" y="326571"/>
            <a:ext cx="1040675" cy="1123405"/>
          </a:xfrm>
          <a:prstGeom prst="rect">
            <a:avLst/>
          </a:prstGeom>
          <a:noFill/>
          <a:ln>
            <a:noFill/>
          </a:ln>
          <a:effectLst>
            <a:glow rad="63500">
              <a:schemeClr val="accent2">
                <a:satMod val="175000"/>
                <a:alpha val="40000"/>
              </a:schemeClr>
            </a:glow>
            <a:outerShdw blurRad="50800" dist="38100" algn="l" rotWithShape="0">
              <a:prstClr val="black">
                <a:alpha val="40000"/>
              </a:prstClr>
            </a:outerShdw>
          </a:effectLst>
        </p:spPr>
      </p:pic>
      <p:sp>
        <p:nvSpPr>
          <p:cNvPr id="5" name="CuadroTexto 4"/>
          <p:cNvSpPr txBox="1"/>
          <p:nvPr/>
        </p:nvSpPr>
        <p:spPr>
          <a:xfrm>
            <a:off x="901337" y="1698172"/>
            <a:ext cx="10267406" cy="4524315"/>
          </a:xfrm>
          <a:prstGeom prst="rect">
            <a:avLst/>
          </a:prstGeom>
          <a:noFill/>
        </p:spPr>
        <p:txBody>
          <a:bodyPr wrap="square" rtlCol="0">
            <a:spAutoFit/>
          </a:bodyPr>
          <a:lstStyle/>
          <a:p>
            <a:r>
              <a:rPr lang="es-CL"/>
              <a:t>Se comienza a utilizar WhatsApp como una vía válida de comunicación entre los docentes y apoderados. Así como también entre los miembros de la comunidad.</a:t>
            </a:r>
          </a:p>
          <a:p>
            <a:endParaRPr lang="es-CL"/>
          </a:p>
          <a:p>
            <a:r>
              <a:rPr lang="es-CL"/>
              <a:t>Participación durante todo el año en las reuniones de red de colegio subvencionadas (red23) a cargo de la Jefe Técnico Provincial Mónica Villalón.</a:t>
            </a:r>
          </a:p>
          <a:p>
            <a:endParaRPr lang="es-CL"/>
          </a:p>
          <a:p>
            <a:r>
              <a:rPr lang="es-CL"/>
              <a:t>Participación en la conferencia online del CPEIP “Orientaciones para diseñar el Plan Local de Desarrollo Docente de tu establecimiento, como parte del PME”</a:t>
            </a:r>
          </a:p>
          <a:p>
            <a:endParaRPr lang="es-CL"/>
          </a:p>
          <a:p>
            <a:endParaRPr lang="es-CL"/>
          </a:p>
          <a:p>
            <a:r>
              <a:rPr lang="es-CL"/>
              <a:t>A partir de este mes de abril, se comenzó a utilizar zoom para realizar clases virtuales y poder llegar a la mayoría de nuestros estudiantes.</a:t>
            </a:r>
          </a:p>
          <a:p>
            <a:endParaRPr lang="es-CL"/>
          </a:p>
          <a:p>
            <a:r>
              <a:rPr lang="es-CL"/>
              <a:t>Se publica un comunicado para los Padres y Apoderados de aquellos estudiantes que no tienen conexión o problemas con la misma que pueden ir a retirar el material los días jueves de cada semana de 10:00 a 12:00 horas.</a:t>
            </a:r>
            <a:endParaRPr lang="es-CL" dirty="0"/>
          </a:p>
        </p:txBody>
      </p:sp>
    </p:spTree>
    <p:extLst>
      <p:ext uri="{BB962C8B-B14F-4D97-AF65-F5344CB8AC3E}">
        <p14:creationId xmlns:p14="http://schemas.microsoft.com/office/powerpoint/2010/main" val="36554437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TAG_BACKING_FORM_KEY" val="3349502-c:\users\webclass\downloads\cuenta pública 2021.pptx"/>
  <p:tag name="ARTICULATE_PROJECT_OPEN" val="1"/>
  <p:tag name="ARTICULATE_PRESENTER_VERSION" val="8"/>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2911</TotalTime>
  <Words>2344</Words>
  <Application>Microsoft Office PowerPoint</Application>
  <PresentationFormat>Panorámica</PresentationFormat>
  <Paragraphs>220</Paragraphs>
  <Slides>30</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30</vt:i4>
      </vt:variant>
    </vt:vector>
  </HeadingPairs>
  <TitlesOfParts>
    <vt:vector size="41" baseType="lpstr">
      <vt:lpstr>Arial</vt:lpstr>
      <vt:lpstr>Calibri</vt:lpstr>
      <vt:lpstr>Calibri Light</vt:lpstr>
      <vt:lpstr>Edwardian Script ITC</vt:lpstr>
      <vt:lpstr>gobCL</vt:lpstr>
      <vt:lpstr>Lucida Calligraphy</vt:lpstr>
      <vt:lpstr>Lucida Handwriting</vt:lpstr>
      <vt:lpstr>Symbol</vt:lpstr>
      <vt:lpstr>Times New Roman</vt:lpstr>
      <vt:lpstr>Wingdings</vt:lpstr>
      <vt:lpstr>Tema de Office</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lpstr>Humanizando la educación con la pedagogía del Amor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Humanizando la educación con la pedagogía del Amor</dc:title>
  <dc:creator>Directora</dc:creator>
  <cp:lastModifiedBy>Matias Gomez</cp:lastModifiedBy>
  <cp:revision>96</cp:revision>
  <dcterms:created xsi:type="dcterms:W3CDTF">2019-03-19T12:11:21Z</dcterms:created>
  <dcterms:modified xsi:type="dcterms:W3CDTF">2021-04-27T21:30:45Z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ArticulateGUID" pid="2">
    <vt:lpwstr>5C150434-8E10-40A4-9292-5A94D209A862</vt:lpwstr>
  </property>
  <property fmtid="{D5CDD505-2E9C-101B-9397-08002B2CF9AE}" name="ArticulatePath" pid="3">
    <vt:lpwstr>CUENTA PÚBLICA 2021</vt:lpwstr>
  </property>
  <property fmtid="{D5CDD505-2E9C-101B-9397-08002B2CF9AE}" name="ArticulateProjectFull" pid="4">
    <vt:lpwstr>C:\Users\webclass\Downloads\CUENTA PÚBLICA 2021.ppta</vt:lpwstr>
  </property>
  <property fmtid="{D5CDD505-2E9C-101B-9397-08002B2CF9AE}" name="ArticulateProjectVersion" pid="5">
    <vt:lpwstr>8</vt:lpwstr>
  </property>
  <property fmtid="{D5CDD505-2E9C-101B-9397-08002B2CF9AE}" name="ArticulateUseProject" pid="6">
    <vt:lpwstr>1</vt:lpwstr>
  </property>
  <property fmtid="{D5CDD505-2E9C-101B-9397-08002B2CF9AE}" name="NXPowerLiteLastOptimized" pid="7">
    <vt:lpwstr>516248</vt:lpwstr>
  </property>
  <property fmtid="{D5CDD505-2E9C-101B-9397-08002B2CF9AE}" name="NXPowerLiteSettings" pid="8">
    <vt:lpwstr>C7000400038000</vt:lpwstr>
  </property>
  <property fmtid="{D5CDD505-2E9C-101B-9397-08002B2CF9AE}" name="NXPowerLiteVersion" pid="9">
    <vt:lpwstr>S9.0.3</vt:lpwstr>
  </property>
</Properties>
</file>